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Petrona"/>
      <p:regular r:id="rId17"/>
    </p:embeddedFont>
    <p:embeddedFont>
      <p:font typeface="Petrona"/>
      <p:regular r:id="rId18"/>
    </p:embeddedFont>
    <p:embeddedFont>
      <p:font typeface="Petrona"/>
      <p:regular r:id="rId19"/>
    </p:embeddedFont>
    <p:embeddedFont>
      <p:font typeface="Petrona"/>
      <p:regular r:id="rId20"/>
    </p:embeddedFont>
    <p:embeddedFont>
      <p:font typeface="Inter"/>
      <p:regular r:id="rId21"/>
    </p:embeddedFont>
    <p:embeddedFont>
      <p:font typeface="Inter"/>
      <p:regular r:id="rId22"/>
    </p:embeddedFont>
    <p:embeddedFont>
      <p:font typeface="Inter"/>
      <p:regular r:id="rId23"/>
    </p:embeddedFont>
    <p:embeddedFont>
      <p:font typeface="Inter"/>
      <p:regular r:id="rId24"/>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 Id="rId23" Type="http://schemas.openxmlformats.org/officeDocument/2006/relationships/font" Target="fonts/font7.fntdata"/><Relationship Id="rId24" Type="http://schemas.openxmlformats.org/officeDocument/2006/relationships/font" Target="fonts/font8.fntdata"/></Relationships>
</file>

<file path=ppt/media/>
</file>

<file path=ppt/media/image-1-1.png>
</file>

<file path=ppt/media/image-1-2.png>
</file>

<file path=ppt/media/image-10-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1011-1.png>
</file>

<file path=ppt/media/image-1011-2.png>
</file>

<file path=ppt/media/image-4-1.png>
</file>

<file path=ppt/media/image-7-1.png>
</file>

<file path=ppt/media/image-7-2.png>
</file>

<file path=ppt/media/image-7-3.png>
</file>

<file path=ppt/media/image-7-4.png>
</file>

<file path=ppt/media/image-7-5.png>
</file>

<file path=ppt/media/image-9-1.png>
</file>

<file path=ppt/media/image-9-2.png>
</file>

<file path=ppt/media/image-9-3.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1-1.png"/><Relationship Id="rId2" Type="http://schemas.openxmlformats.org/officeDocument/2006/relationships/image" Target="../media/image-1011-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00">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xml"/><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image" Target="../media/image-7-5.png"/><Relationship Id="rId6" Type="http://schemas.openxmlformats.org/officeDocument/2006/relationships/slideLayout" Target="../slideLayouts/slideLayout8.xml"/><Relationship Id="rId7"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4" Type="http://schemas.openxmlformats.org/officeDocument/2006/relationships/slideLayout" Target="../slideLayouts/slideLayout10.xml"/><Relationship Id="rId5"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00">
              <a:alpha val="80000"/>
            </a:srgbClr>
          </a:solidFill>
          <a:ln/>
        </p:spPr>
      </p:sp>
      <p:sp>
        <p:nvSpPr>
          <p:cNvPr id="4" name="Text 1"/>
          <p:cNvSpPr/>
          <p:nvPr/>
        </p:nvSpPr>
        <p:spPr>
          <a:xfrm>
            <a:off x="864037" y="2225754"/>
            <a:ext cx="12766715" cy="1117997"/>
          </a:xfrm>
          <a:prstGeom prst="rect">
            <a:avLst/>
          </a:prstGeom>
          <a:noFill/>
          <a:ln/>
        </p:spPr>
        <p:txBody>
          <a:bodyPr wrap="none" lIns="0" tIns="0" rIns="0" bIns="0" rtlCol="0" anchor="t"/>
          <a:lstStyle/>
          <a:p>
            <a:pPr indent="0" marL="0">
              <a:lnSpc>
                <a:spcPts val="8800"/>
              </a:lnSpc>
              <a:buNone/>
            </a:pPr>
            <a:r>
              <a:rPr lang="en-US" sz="7000" b="1" spc="-141" kern="0" dirty="0">
                <a:solidFill>
                  <a:srgbClr val="FF8AAF"/>
                </a:solidFill>
                <a:latin typeface="Petrona Bold" pitchFamily="34" charset="0"/>
                <a:ea typeface="Petrona Bold" pitchFamily="34" charset="-122"/>
                <a:cs typeface="Petrona Bold" pitchFamily="34" charset="-120"/>
              </a:rPr>
              <a:t>Backend Development Roadmap</a:t>
            </a:r>
            <a:endParaRPr lang="en-US" sz="7000" dirty="0"/>
          </a:p>
        </p:txBody>
      </p:sp>
      <p:sp>
        <p:nvSpPr>
          <p:cNvPr id="5" name="Text 2"/>
          <p:cNvSpPr/>
          <p:nvPr/>
        </p:nvSpPr>
        <p:spPr>
          <a:xfrm>
            <a:off x="864037" y="3714036"/>
            <a:ext cx="12902327" cy="1580198"/>
          </a:xfrm>
          <a:prstGeom prst="rect">
            <a:avLst/>
          </a:prstGeom>
          <a:noFill/>
          <a:ln/>
        </p:spPr>
        <p:txBody>
          <a:bodyPr wrap="square" lIns="0" tIns="0" rIns="0" bIns="0" rtlCol="0" anchor="t"/>
          <a:lstStyle/>
          <a:p>
            <a:pPr indent="0" marL="0">
              <a:lnSpc>
                <a:spcPts val="3100"/>
              </a:lnSpc>
              <a:buNone/>
            </a:pPr>
            <a:r>
              <a:rPr lang="en-US" sz="1900" spc="-39" kern="0" dirty="0">
                <a:solidFill>
                  <a:srgbClr val="E0D6DE"/>
                </a:solidFill>
                <a:latin typeface="Inter" pitchFamily="34" charset="0"/>
                <a:ea typeface="Inter" pitchFamily="34" charset="-122"/>
                <a:cs typeface="Inter" pitchFamily="34" charset="-120"/>
              </a:rPr>
              <a:t>This document provides a comprehensive roadmap for backend development, covering the key technologies and concepts that aspiring backend developers should master. It starts with an overview of the Java programming language and then delves into various frameworks, tools, and testing methodologies that are essential for building robust and scalable backend applications.</a:t>
            </a:r>
            <a:endParaRPr lang="en-US" sz="1900" dirty="0"/>
          </a:p>
        </p:txBody>
      </p:sp>
      <p:sp>
        <p:nvSpPr>
          <p:cNvPr id="6" name="Shape 3"/>
          <p:cNvSpPr/>
          <p:nvPr/>
        </p:nvSpPr>
        <p:spPr>
          <a:xfrm>
            <a:off x="864037" y="5590342"/>
            <a:ext cx="394930" cy="394930"/>
          </a:xfrm>
          <a:prstGeom prst="roundRect">
            <a:avLst>
              <a:gd name="adj" fmla="val 23151155"/>
            </a:avLst>
          </a:prstGeom>
          <a:noFill/>
          <a:ln w="7620">
            <a:solidFill>
              <a:srgbClr val="FFFFFF"/>
            </a:solidFill>
            <a:prstDash val="solid"/>
          </a:ln>
        </p:spPr>
      </p:sp>
      <p:pic>
        <p:nvPicPr>
          <p:cNvPr id="7" name="Image 1" descr="preencoded.png">    </p:cNvPr>
          <p:cNvPicPr>
            <a:picLocks noChangeAspect="1"/>
          </p:cNvPicPr>
          <p:nvPr/>
        </p:nvPicPr>
        <p:blipFill>
          <a:blip r:embed="rId2"/>
          <a:stretch>
            <a:fillRect/>
          </a:stretch>
        </p:blipFill>
        <p:spPr>
          <a:xfrm>
            <a:off x="871657" y="5597962"/>
            <a:ext cx="379690" cy="379690"/>
          </a:xfrm>
          <a:prstGeom prst="rect">
            <a:avLst/>
          </a:prstGeom>
        </p:spPr>
      </p:pic>
      <p:sp>
        <p:nvSpPr>
          <p:cNvPr id="8" name="Text 4"/>
          <p:cNvSpPr/>
          <p:nvPr/>
        </p:nvSpPr>
        <p:spPr>
          <a:xfrm>
            <a:off x="1382316" y="5571887"/>
            <a:ext cx="2862501" cy="431959"/>
          </a:xfrm>
          <a:prstGeom prst="rect">
            <a:avLst/>
          </a:prstGeom>
          <a:noFill/>
          <a:ln/>
        </p:spPr>
        <p:txBody>
          <a:bodyPr wrap="none" lIns="0" tIns="0" rIns="0" bIns="0" rtlCol="0" anchor="t"/>
          <a:lstStyle/>
          <a:p>
            <a:pPr algn="l" indent="0" marL="0">
              <a:lnSpc>
                <a:spcPts val="3400"/>
              </a:lnSpc>
              <a:buNone/>
            </a:pPr>
            <a:r>
              <a:rPr lang="en-US" sz="2400" b="1" spc="-39" kern="0" dirty="0">
                <a:solidFill>
                  <a:srgbClr val="E0D6DE"/>
                </a:solidFill>
                <a:latin typeface="Inter Bold" pitchFamily="34" charset="0"/>
                <a:ea typeface="Inter Bold" pitchFamily="34" charset="-122"/>
                <a:cs typeface="Inter Bold" pitchFamily="34" charset="-120"/>
              </a:rPr>
              <a:t>by Felizardo Caculo</a:t>
            </a:r>
            <a:endParaRPr lang="en-US" sz="2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64037" y="1944410"/>
            <a:ext cx="6480810" cy="809982"/>
          </a:xfrm>
          <a:prstGeom prst="rect">
            <a:avLst/>
          </a:prstGeom>
          <a:noFill/>
          <a:ln/>
        </p:spPr>
        <p:txBody>
          <a:bodyPr wrap="none" lIns="0" tIns="0" rIns="0" bIns="0" rtlCol="0" anchor="t"/>
          <a:lstStyle/>
          <a:p>
            <a:pPr indent="0" marL="0">
              <a:lnSpc>
                <a:spcPts val="6350"/>
              </a:lnSpc>
              <a:buNone/>
            </a:pPr>
            <a:r>
              <a:rPr lang="en-US" sz="5100" b="1" spc="-102" kern="0" dirty="0">
                <a:solidFill>
                  <a:srgbClr val="FF8AAF"/>
                </a:solidFill>
                <a:latin typeface="Petrona Bold" pitchFamily="34" charset="0"/>
                <a:ea typeface="Petrona Bold" pitchFamily="34" charset="-122"/>
                <a:cs typeface="Petrona Bold" pitchFamily="34" charset="-120"/>
              </a:rPr>
              <a:t>Conclusion</a:t>
            </a:r>
            <a:endParaRPr lang="en-US" sz="5100" dirty="0"/>
          </a:p>
        </p:txBody>
      </p:sp>
      <p:sp>
        <p:nvSpPr>
          <p:cNvPr id="4" name="Text 1"/>
          <p:cNvSpPr/>
          <p:nvPr/>
        </p:nvSpPr>
        <p:spPr>
          <a:xfrm>
            <a:off x="864037" y="3124676"/>
            <a:ext cx="7415927" cy="3160395"/>
          </a:xfrm>
          <a:prstGeom prst="rect">
            <a:avLst/>
          </a:prstGeom>
          <a:noFill/>
          <a:ln/>
        </p:spPr>
        <p:txBody>
          <a:bodyPr wrap="square" lIns="0" tIns="0" rIns="0" bIns="0" rtlCol="0" anchor="t"/>
          <a:lstStyle/>
          <a:p>
            <a:pPr indent="0" marL="0">
              <a:lnSpc>
                <a:spcPts val="3100"/>
              </a:lnSpc>
              <a:buNone/>
            </a:pPr>
            <a:r>
              <a:rPr lang="en-US" sz="1900" spc="-39" kern="0" dirty="0">
                <a:solidFill>
                  <a:srgbClr val="E0D6DE"/>
                </a:solidFill>
                <a:latin typeface="Inter" pitchFamily="34" charset="0"/>
                <a:ea typeface="Inter" pitchFamily="34" charset="-122"/>
                <a:cs typeface="Inter" pitchFamily="34" charset="-120"/>
              </a:rPr>
              <a:t>This roadmap has provided a comprehensive overview of the key technologies and concepts that aspiring backend developers should master. By following this roadmap, you'll be well on your way to becoming a proficient Java backend developer, capable of building scalable and reliable applications. Remember, the journey of learning never ends, so continue to explore, experiment, and stay up-to-date with the latest trends and best practices in the world of backend development.</a:t>
            </a:r>
            <a:endParaRPr lang="en-US" sz="19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64037" y="1125974"/>
            <a:ext cx="6480810" cy="809982"/>
          </a:xfrm>
          <a:prstGeom prst="rect">
            <a:avLst/>
          </a:prstGeom>
          <a:noFill/>
          <a:ln/>
        </p:spPr>
        <p:txBody>
          <a:bodyPr wrap="none" lIns="0" tIns="0" rIns="0" bIns="0" rtlCol="0" anchor="t"/>
          <a:lstStyle/>
          <a:p>
            <a:pPr indent="0" marL="0">
              <a:lnSpc>
                <a:spcPts val="6350"/>
              </a:lnSpc>
              <a:buNone/>
            </a:pPr>
            <a:r>
              <a:rPr lang="en-US" sz="5100" b="1" spc="-102" kern="0" dirty="0">
                <a:solidFill>
                  <a:srgbClr val="FF8AAF"/>
                </a:solidFill>
                <a:latin typeface="Petrona Bold" pitchFamily="34" charset="0"/>
                <a:ea typeface="Petrona Bold" pitchFamily="34" charset="-122"/>
                <a:cs typeface="Petrona Bold" pitchFamily="34" charset="-120"/>
              </a:rPr>
              <a:t>Java Fundamentals</a:t>
            </a:r>
            <a:endParaRPr lang="en-US" sz="5100" dirty="0"/>
          </a:p>
        </p:txBody>
      </p:sp>
      <p:sp>
        <p:nvSpPr>
          <p:cNvPr id="3" name="Shape 1"/>
          <p:cNvSpPr/>
          <p:nvPr/>
        </p:nvSpPr>
        <p:spPr>
          <a:xfrm>
            <a:off x="864037" y="2707362"/>
            <a:ext cx="555427" cy="555427"/>
          </a:xfrm>
          <a:prstGeom prst="roundRect">
            <a:avLst>
              <a:gd name="adj" fmla="val 18669"/>
            </a:avLst>
          </a:prstGeom>
          <a:solidFill>
            <a:srgbClr val="2F1D63"/>
          </a:solidFill>
          <a:ln w="15240">
            <a:solidFill>
              <a:srgbClr val="48367C"/>
            </a:solidFill>
            <a:prstDash val="solid"/>
          </a:ln>
        </p:spPr>
      </p:sp>
      <p:sp>
        <p:nvSpPr>
          <p:cNvPr id="4" name="Text 2"/>
          <p:cNvSpPr/>
          <p:nvPr/>
        </p:nvSpPr>
        <p:spPr>
          <a:xfrm>
            <a:off x="1062395" y="2790587"/>
            <a:ext cx="158710" cy="388858"/>
          </a:xfrm>
          <a:prstGeom prst="rect">
            <a:avLst/>
          </a:prstGeom>
          <a:noFill/>
          <a:ln/>
        </p:spPr>
        <p:txBody>
          <a:bodyPr wrap="none" lIns="0" tIns="0" rIns="0" bIns="0" rtlCol="0" anchor="t"/>
          <a:lstStyle/>
          <a:p>
            <a:pPr algn="ctr" indent="0" marL="0">
              <a:lnSpc>
                <a:spcPts val="3050"/>
              </a:lnSpc>
              <a:buNone/>
            </a:pPr>
            <a:r>
              <a:rPr lang="en-US" sz="3050" b="1" spc="-61" kern="0" dirty="0">
                <a:solidFill>
                  <a:srgbClr val="E0D6DE"/>
                </a:solidFill>
                <a:latin typeface="Petrona Bold" pitchFamily="34" charset="0"/>
                <a:ea typeface="Petrona Bold" pitchFamily="34" charset="-122"/>
                <a:cs typeface="Petrona Bold" pitchFamily="34" charset="-120"/>
              </a:rPr>
              <a:t>1</a:t>
            </a:r>
            <a:endParaRPr lang="en-US" sz="3050" dirty="0"/>
          </a:p>
        </p:txBody>
      </p:sp>
      <p:sp>
        <p:nvSpPr>
          <p:cNvPr id="5" name="Text 3"/>
          <p:cNvSpPr/>
          <p:nvPr/>
        </p:nvSpPr>
        <p:spPr>
          <a:xfrm>
            <a:off x="1666280" y="2707362"/>
            <a:ext cx="3240405" cy="405051"/>
          </a:xfrm>
          <a:prstGeom prst="rect">
            <a:avLst/>
          </a:prstGeom>
          <a:noFill/>
          <a:ln/>
        </p:spPr>
        <p:txBody>
          <a:bodyPr wrap="none" lIns="0" tIns="0" rIns="0" bIns="0" rtlCol="0" anchor="t"/>
          <a:lstStyle/>
          <a:p>
            <a:pPr indent="0" marL="0">
              <a:lnSpc>
                <a:spcPts val="3150"/>
              </a:lnSpc>
              <a:buNone/>
            </a:pPr>
            <a:r>
              <a:rPr lang="en-US" sz="2550" b="1" spc="-51" kern="0" dirty="0">
                <a:solidFill>
                  <a:srgbClr val="E0D6DE"/>
                </a:solidFill>
                <a:latin typeface="Petrona Bold" pitchFamily="34" charset="0"/>
                <a:ea typeface="Petrona Bold" pitchFamily="34" charset="-122"/>
                <a:cs typeface="Petrona Bold" pitchFamily="34" charset="-120"/>
              </a:rPr>
              <a:t>Data Types, Variables</a:t>
            </a:r>
            <a:endParaRPr lang="en-US" sz="2550" dirty="0"/>
          </a:p>
        </p:txBody>
      </p:sp>
      <p:sp>
        <p:nvSpPr>
          <p:cNvPr id="6" name="Text 4"/>
          <p:cNvSpPr/>
          <p:nvPr/>
        </p:nvSpPr>
        <p:spPr>
          <a:xfrm>
            <a:off x="1666280" y="3260527"/>
            <a:ext cx="5525572" cy="1185148"/>
          </a:xfrm>
          <a:prstGeom prst="rect">
            <a:avLst/>
          </a:prstGeom>
          <a:noFill/>
          <a:ln/>
        </p:spPr>
        <p:txBody>
          <a:bodyPr wrap="square" lIns="0" tIns="0" rIns="0" bIns="0" rtlCol="0" anchor="t"/>
          <a:lstStyle/>
          <a:p>
            <a:pPr indent="0" marL="0">
              <a:lnSpc>
                <a:spcPts val="3100"/>
              </a:lnSpc>
              <a:buNone/>
            </a:pPr>
            <a:r>
              <a:rPr lang="en-US" sz="1900" spc="-39" kern="0" dirty="0">
                <a:solidFill>
                  <a:srgbClr val="E0D6DE"/>
                </a:solidFill>
                <a:latin typeface="Inter" pitchFamily="34" charset="0"/>
                <a:ea typeface="Inter" pitchFamily="34" charset="-122"/>
                <a:cs typeface="Inter" pitchFamily="34" charset="-120"/>
              </a:rPr>
              <a:t>Understanding the different data types and how to declare and use variables in Java is the foundation for any backend development.</a:t>
            </a:r>
            <a:endParaRPr lang="en-US" sz="1900" dirty="0"/>
          </a:p>
        </p:txBody>
      </p:sp>
      <p:sp>
        <p:nvSpPr>
          <p:cNvPr id="7" name="Shape 5"/>
          <p:cNvSpPr/>
          <p:nvPr/>
        </p:nvSpPr>
        <p:spPr>
          <a:xfrm>
            <a:off x="7438668" y="2707362"/>
            <a:ext cx="555427" cy="555427"/>
          </a:xfrm>
          <a:prstGeom prst="roundRect">
            <a:avLst>
              <a:gd name="adj" fmla="val 18669"/>
            </a:avLst>
          </a:prstGeom>
          <a:solidFill>
            <a:srgbClr val="2F1D63"/>
          </a:solidFill>
          <a:ln w="15240">
            <a:solidFill>
              <a:srgbClr val="48367C"/>
            </a:solidFill>
            <a:prstDash val="solid"/>
          </a:ln>
        </p:spPr>
      </p:sp>
      <p:sp>
        <p:nvSpPr>
          <p:cNvPr id="8" name="Text 6"/>
          <p:cNvSpPr/>
          <p:nvPr/>
        </p:nvSpPr>
        <p:spPr>
          <a:xfrm>
            <a:off x="7609999" y="2790587"/>
            <a:ext cx="212646" cy="388858"/>
          </a:xfrm>
          <a:prstGeom prst="rect">
            <a:avLst/>
          </a:prstGeom>
          <a:noFill/>
          <a:ln/>
        </p:spPr>
        <p:txBody>
          <a:bodyPr wrap="none" lIns="0" tIns="0" rIns="0" bIns="0" rtlCol="0" anchor="t"/>
          <a:lstStyle/>
          <a:p>
            <a:pPr algn="ctr" indent="0" marL="0">
              <a:lnSpc>
                <a:spcPts val="3050"/>
              </a:lnSpc>
              <a:buNone/>
            </a:pPr>
            <a:r>
              <a:rPr lang="en-US" sz="3050" b="1" spc="-61" kern="0" dirty="0">
                <a:solidFill>
                  <a:srgbClr val="E0D6DE"/>
                </a:solidFill>
                <a:latin typeface="Petrona Bold" pitchFamily="34" charset="0"/>
                <a:ea typeface="Petrona Bold" pitchFamily="34" charset="-122"/>
                <a:cs typeface="Petrona Bold" pitchFamily="34" charset="-120"/>
              </a:rPr>
              <a:t>2</a:t>
            </a:r>
            <a:endParaRPr lang="en-US" sz="3050" dirty="0"/>
          </a:p>
        </p:txBody>
      </p:sp>
      <p:sp>
        <p:nvSpPr>
          <p:cNvPr id="9" name="Text 7"/>
          <p:cNvSpPr/>
          <p:nvPr/>
        </p:nvSpPr>
        <p:spPr>
          <a:xfrm>
            <a:off x="8240911" y="2707362"/>
            <a:ext cx="3240405" cy="405051"/>
          </a:xfrm>
          <a:prstGeom prst="rect">
            <a:avLst/>
          </a:prstGeom>
          <a:noFill/>
          <a:ln/>
        </p:spPr>
        <p:txBody>
          <a:bodyPr wrap="none" lIns="0" tIns="0" rIns="0" bIns="0" rtlCol="0" anchor="t"/>
          <a:lstStyle/>
          <a:p>
            <a:pPr indent="0" marL="0">
              <a:lnSpc>
                <a:spcPts val="3150"/>
              </a:lnSpc>
              <a:buNone/>
            </a:pPr>
            <a:r>
              <a:rPr lang="en-US" sz="2550" b="1" spc="-51" kern="0" dirty="0">
                <a:solidFill>
                  <a:srgbClr val="E0D6DE"/>
                </a:solidFill>
                <a:latin typeface="Petrona Bold" pitchFamily="34" charset="0"/>
                <a:ea typeface="Petrona Bold" pitchFamily="34" charset="-122"/>
                <a:cs typeface="Petrona Bold" pitchFamily="34" charset="-120"/>
              </a:rPr>
              <a:t>Conditionals</a:t>
            </a:r>
            <a:endParaRPr lang="en-US" sz="2550" dirty="0"/>
          </a:p>
        </p:txBody>
      </p:sp>
      <p:sp>
        <p:nvSpPr>
          <p:cNvPr id="10" name="Text 8"/>
          <p:cNvSpPr/>
          <p:nvPr/>
        </p:nvSpPr>
        <p:spPr>
          <a:xfrm>
            <a:off x="8240911" y="3260527"/>
            <a:ext cx="5525572" cy="1185148"/>
          </a:xfrm>
          <a:prstGeom prst="rect">
            <a:avLst/>
          </a:prstGeom>
          <a:noFill/>
          <a:ln/>
        </p:spPr>
        <p:txBody>
          <a:bodyPr wrap="square" lIns="0" tIns="0" rIns="0" bIns="0" rtlCol="0" anchor="t"/>
          <a:lstStyle/>
          <a:p>
            <a:pPr indent="0" marL="0">
              <a:lnSpc>
                <a:spcPts val="3100"/>
              </a:lnSpc>
              <a:buNone/>
            </a:pPr>
            <a:r>
              <a:rPr lang="en-US" sz="1900" spc="-39" kern="0" dirty="0">
                <a:solidFill>
                  <a:srgbClr val="E0D6DE"/>
                </a:solidFill>
                <a:latin typeface="Inter" pitchFamily="34" charset="0"/>
                <a:ea typeface="Inter" pitchFamily="34" charset="-122"/>
                <a:cs typeface="Inter" pitchFamily="34" charset="-120"/>
              </a:rPr>
              <a:t>Mastering conditional statements like if-else and switch is crucial for building complex logic in Java applications.</a:t>
            </a:r>
            <a:endParaRPr lang="en-US" sz="1900" dirty="0"/>
          </a:p>
        </p:txBody>
      </p:sp>
      <p:sp>
        <p:nvSpPr>
          <p:cNvPr id="11" name="Shape 9"/>
          <p:cNvSpPr/>
          <p:nvPr/>
        </p:nvSpPr>
        <p:spPr>
          <a:xfrm>
            <a:off x="864037" y="4970145"/>
            <a:ext cx="555427" cy="555427"/>
          </a:xfrm>
          <a:prstGeom prst="roundRect">
            <a:avLst>
              <a:gd name="adj" fmla="val 18669"/>
            </a:avLst>
          </a:prstGeom>
          <a:solidFill>
            <a:srgbClr val="2F1D63"/>
          </a:solidFill>
          <a:ln w="15240">
            <a:solidFill>
              <a:srgbClr val="48367C"/>
            </a:solidFill>
            <a:prstDash val="solid"/>
          </a:ln>
        </p:spPr>
      </p:sp>
      <p:sp>
        <p:nvSpPr>
          <p:cNvPr id="12" name="Text 10"/>
          <p:cNvSpPr/>
          <p:nvPr/>
        </p:nvSpPr>
        <p:spPr>
          <a:xfrm>
            <a:off x="1035606" y="5053370"/>
            <a:ext cx="212288" cy="388858"/>
          </a:xfrm>
          <a:prstGeom prst="rect">
            <a:avLst/>
          </a:prstGeom>
          <a:noFill/>
          <a:ln/>
        </p:spPr>
        <p:txBody>
          <a:bodyPr wrap="none" lIns="0" tIns="0" rIns="0" bIns="0" rtlCol="0" anchor="t"/>
          <a:lstStyle/>
          <a:p>
            <a:pPr algn="ctr" indent="0" marL="0">
              <a:lnSpc>
                <a:spcPts val="3050"/>
              </a:lnSpc>
              <a:buNone/>
            </a:pPr>
            <a:r>
              <a:rPr lang="en-US" sz="3050" b="1" spc="-61" kern="0" dirty="0">
                <a:solidFill>
                  <a:srgbClr val="E0D6DE"/>
                </a:solidFill>
                <a:latin typeface="Petrona Bold" pitchFamily="34" charset="0"/>
                <a:ea typeface="Petrona Bold" pitchFamily="34" charset="-122"/>
                <a:cs typeface="Petrona Bold" pitchFamily="34" charset="-120"/>
              </a:rPr>
              <a:t>3</a:t>
            </a:r>
            <a:endParaRPr lang="en-US" sz="3050" dirty="0"/>
          </a:p>
        </p:txBody>
      </p:sp>
      <p:sp>
        <p:nvSpPr>
          <p:cNvPr id="13" name="Text 11"/>
          <p:cNvSpPr/>
          <p:nvPr/>
        </p:nvSpPr>
        <p:spPr>
          <a:xfrm>
            <a:off x="1666280" y="4970145"/>
            <a:ext cx="3240405" cy="405051"/>
          </a:xfrm>
          <a:prstGeom prst="rect">
            <a:avLst/>
          </a:prstGeom>
          <a:noFill/>
          <a:ln/>
        </p:spPr>
        <p:txBody>
          <a:bodyPr wrap="none" lIns="0" tIns="0" rIns="0" bIns="0" rtlCol="0" anchor="t"/>
          <a:lstStyle/>
          <a:p>
            <a:pPr indent="0" marL="0">
              <a:lnSpc>
                <a:spcPts val="3150"/>
              </a:lnSpc>
              <a:buNone/>
            </a:pPr>
            <a:r>
              <a:rPr lang="en-US" sz="2550" b="1" spc="-51" kern="0" dirty="0">
                <a:solidFill>
                  <a:srgbClr val="E0D6DE"/>
                </a:solidFill>
                <a:latin typeface="Petrona Bold" pitchFamily="34" charset="0"/>
                <a:ea typeface="Petrona Bold" pitchFamily="34" charset="-122"/>
                <a:cs typeface="Petrona Bold" pitchFamily="34" charset="-120"/>
              </a:rPr>
              <a:t>Memory Management</a:t>
            </a:r>
            <a:endParaRPr lang="en-US" sz="2550" dirty="0"/>
          </a:p>
        </p:txBody>
      </p:sp>
      <p:sp>
        <p:nvSpPr>
          <p:cNvPr id="14" name="Text 12"/>
          <p:cNvSpPr/>
          <p:nvPr/>
        </p:nvSpPr>
        <p:spPr>
          <a:xfrm>
            <a:off x="1666280" y="5523309"/>
            <a:ext cx="5525572" cy="1580198"/>
          </a:xfrm>
          <a:prstGeom prst="rect">
            <a:avLst/>
          </a:prstGeom>
          <a:noFill/>
          <a:ln/>
        </p:spPr>
        <p:txBody>
          <a:bodyPr wrap="square" lIns="0" tIns="0" rIns="0" bIns="0" rtlCol="0" anchor="t"/>
          <a:lstStyle/>
          <a:p>
            <a:pPr indent="0" marL="0">
              <a:lnSpc>
                <a:spcPts val="3100"/>
              </a:lnSpc>
              <a:buNone/>
            </a:pPr>
            <a:r>
              <a:rPr lang="en-US" sz="1900" spc="-39" kern="0" dirty="0">
                <a:solidFill>
                  <a:srgbClr val="E0D6DE"/>
                </a:solidFill>
                <a:latin typeface="Inter" pitchFamily="34" charset="0"/>
                <a:ea typeface="Inter" pitchFamily="34" charset="-122"/>
                <a:cs typeface="Inter" pitchFamily="34" charset="-120"/>
              </a:rPr>
              <a:t>Gaining a deep understanding of how Java manages memory, including concepts like garbage collection, is essential for writing efficient and scalable code.</a:t>
            </a:r>
            <a:endParaRPr lang="en-US" sz="1900" dirty="0"/>
          </a:p>
        </p:txBody>
      </p:sp>
      <p:sp>
        <p:nvSpPr>
          <p:cNvPr id="15" name="Shape 13"/>
          <p:cNvSpPr/>
          <p:nvPr/>
        </p:nvSpPr>
        <p:spPr>
          <a:xfrm>
            <a:off x="7438668" y="4970145"/>
            <a:ext cx="555427" cy="555427"/>
          </a:xfrm>
          <a:prstGeom prst="roundRect">
            <a:avLst>
              <a:gd name="adj" fmla="val 18669"/>
            </a:avLst>
          </a:prstGeom>
          <a:solidFill>
            <a:srgbClr val="2F1D63"/>
          </a:solidFill>
          <a:ln w="15240">
            <a:solidFill>
              <a:srgbClr val="48367C"/>
            </a:solidFill>
            <a:prstDash val="solid"/>
          </a:ln>
        </p:spPr>
      </p:sp>
      <p:sp>
        <p:nvSpPr>
          <p:cNvPr id="16" name="Text 14"/>
          <p:cNvSpPr/>
          <p:nvPr/>
        </p:nvSpPr>
        <p:spPr>
          <a:xfrm>
            <a:off x="7615476" y="5053370"/>
            <a:ext cx="201811" cy="388858"/>
          </a:xfrm>
          <a:prstGeom prst="rect">
            <a:avLst/>
          </a:prstGeom>
          <a:noFill/>
          <a:ln/>
        </p:spPr>
        <p:txBody>
          <a:bodyPr wrap="none" lIns="0" tIns="0" rIns="0" bIns="0" rtlCol="0" anchor="t"/>
          <a:lstStyle/>
          <a:p>
            <a:pPr algn="ctr" indent="0" marL="0">
              <a:lnSpc>
                <a:spcPts val="3050"/>
              </a:lnSpc>
              <a:buNone/>
            </a:pPr>
            <a:r>
              <a:rPr lang="en-US" sz="3050" b="1" spc="-61" kern="0" dirty="0">
                <a:solidFill>
                  <a:srgbClr val="E0D6DE"/>
                </a:solidFill>
                <a:latin typeface="Petrona Bold" pitchFamily="34" charset="0"/>
                <a:ea typeface="Petrona Bold" pitchFamily="34" charset="-122"/>
                <a:cs typeface="Petrona Bold" pitchFamily="34" charset="-120"/>
              </a:rPr>
              <a:t>4</a:t>
            </a:r>
            <a:endParaRPr lang="en-US" sz="3050" dirty="0"/>
          </a:p>
        </p:txBody>
      </p:sp>
      <p:sp>
        <p:nvSpPr>
          <p:cNvPr id="17" name="Text 15"/>
          <p:cNvSpPr/>
          <p:nvPr/>
        </p:nvSpPr>
        <p:spPr>
          <a:xfrm>
            <a:off x="8240911" y="4970145"/>
            <a:ext cx="3240405" cy="405051"/>
          </a:xfrm>
          <a:prstGeom prst="rect">
            <a:avLst/>
          </a:prstGeom>
          <a:noFill/>
          <a:ln/>
        </p:spPr>
        <p:txBody>
          <a:bodyPr wrap="none" lIns="0" tIns="0" rIns="0" bIns="0" rtlCol="0" anchor="t"/>
          <a:lstStyle/>
          <a:p>
            <a:pPr indent="0" marL="0">
              <a:lnSpc>
                <a:spcPts val="3150"/>
              </a:lnSpc>
              <a:buNone/>
            </a:pPr>
            <a:r>
              <a:rPr lang="en-US" sz="2550" b="1" spc="-51" kern="0" dirty="0">
                <a:solidFill>
                  <a:srgbClr val="E0D6DE"/>
                </a:solidFill>
                <a:latin typeface="Petrona Bold" pitchFamily="34" charset="0"/>
                <a:ea typeface="Petrona Bold" pitchFamily="34" charset="-122"/>
                <a:cs typeface="Petrona Bold" pitchFamily="34" charset="-120"/>
              </a:rPr>
              <a:t>Collection Framework</a:t>
            </a:r>
            <a:endParaRPr lang="en-US" sz="2550" dirty="0"/>
          </a:p>
        </p:txBody>
      </p:sp>
      <p:sp>
        <p:nvSpPr>
          <p:cNvPr id="18" name="Text 16"/>
          <p:cNvSpPr/>
          <p:nvPr/>
        </p:nvSpPr>
        <p:spPr>
          <a:xfrm>
            <a:off x="8240911" y="5523309"/>
            <a:ext cx="5525572" cy="1580198"/>
          </a:xfrm>
          <a:prstGeom prst="rect">
            <a:avLst/>
          </a:prstGeom>
          <a:noFill/>
          <a:ln/>
        </p:spPr>
        <p:txBody>
          <a:bodyPr wrap="square" lIns="0" tIns="0" rIns="0" bIns="0" rtlCol="0" anchor="t"/>
          <a:lstStyle/>
          <a:p>
            <a:pPr indent="0" marL="0">
              <a:lnSpc>
                <a:spcPts val="3100"/>
              </a:lnSpc>
              <a:buNone/>
            </a:pPr>
            <a:r>
              <a:rPr lang="en-US" sz="1900" spc="-39" kern="0" dirty="0">
                <a:solidFill>
                  <a:srgbClr val="E0D6DE"/>
                </a:solidFill>
                <a:latin typeface="Inter" pitchFamily="34" charset="0"/>
                <a:ea typeface="Inter" pitchFamily="34" charset="-122"/>
                <a:cs typeface="Inter" pitchFamily="34" charset="-120"/>
              </a:rPr>
              <a:t>Familiarizing with the Java Collection Framework, which provides a unified architecture for representing and manipulating collections, is a must-have skill.</a:t>
            </a:r>
            <a:endParaRPr lang="en-US" sz="19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64037" y="1868686"/>
            <a:ext cx="8070294" cy="809982"/>
          </a:xfrm>
          <a:prstGeom prst="rect">
            <a:avLst/>
          </a:prstGeom>
          <a:noFill/>
          <a:ln/>
        </p:spPr>
        <p:txBody>
          <a:bodyPr wrap="none" lIns="0" tIns="0" rIns="0" bIns="0" rtlCol="0" anchor="t"/>
          <a:lstStyle/>
          <a:p>
            <a:pPr indent="0" marL="0">
              <a:lnSpc>
                <a:spcPts val="6350"/>
              </a:lnSpc>
              <a:buNone/>
            </a:pPr>
            <a:r>
              <a:rPr lang="en-US" sz="5100" b="1" spc="-102" kern="0" dirty="0">
                <a:solidFill>
                  <a:srgbClr val="FF8AAF"/>
                </a:solidFill>
                <a:latin typeface="Petrona Bold" pitchFamily="34" charset="0"/>
                <a:ea typeface="Petrona Bold" pitchFamily="34" charset="-122"/>
                <a:cs typeface="Petrona Bold" pitchFamily="34" charset="-120"/>
              </a:rPr>
              <a:t>Build Tools and Frameworks</a:t>
            </a:r>
            <a:endParaRPr lang="en-US" sz="5100" dirty="0"/>
          </a:p>
        </p:txBody>
      </p:sp>
      <p:sp>
        <p:nvSpPr>
          <p:cNvPr id="3" name="Text 1"/>
          <p:cNvSpPr/>
          <p:nvPr/>
        </p:nvSpPr>
        <p:spPr>
          <a:xfrm>
            <a:off x="864037" y="3295769"/>
            <a:ext cx="3240405" cy="405051"/>
          </a:xfrm>
          <a:prstGeom prst="rect">
            <a:avLst/>
          </a:prstGeom>
          <a:noFill/>
          <a:ln/>
        </p:spPr>
        <p:txBody>
          <a:bodyPr wrap="none" lIns="0" tIns="0" rIns="0" bIns="0" rtlCol="0" anchor="t"/>
          <a:lstStyle/>
          <a:p>
            <a:pPr indent="0" marL="0">
              <a:lnSpc>
                <a:spcPts val="3150"/>
              </a:lnSpc>
              <a:buNone/>
            </a:pPr>
            <a:r>
              <a:rPr lang="en-US" sz="2550" b="1" spc="-51" kern="0" dirty="0">
                <a:solidFill>
                  <a:srgbClr val="FF8AAF"/>
                </a:solidFill>
                <a:latin typeface="Petrona Bold" pitchFamily="34" charset="0"/>
                <a:ea typeface="Petrona Bold" pitchFamily="34" charset="-122"/>
                <a:cs typeface="Petrona Bold" pitchFamily="34" charset="-120"/>
              </a:rPr>
              <a:t>Build Tools</a:t>
            </a:r>
            <a:endParaRPr lang="en-US" sz="2550" dirty="0"/>
          </a:p>
        </p:txBody>
      </p:sp>
      <p:sp>
        <p:nvSpPr>
          <p:cNvPr id="4" name="Text 2"/>
          <p:cNvSpPr/>
          <p:nvPr/>
        </p:nvSpPr>
        <p:spPr>
          <a:xfrm>
            <a:off x="864037" y="3947636"/>
            <a:ext cx="6150054" cy="1185148"/>
          </a:xfrm>
          <a:prstGeom prst="rect">
            <a:avLst/>
          </a:prstGeom>
          <a:noFill/>
          <a:ln/>
        </p:spPr>
        <p:txBody>
          <a:bodyPr wrap="square" lIns="0" tIns="0" rIns="0" bIns="0" rtlCol="0" anchor="t"/>
          <a:lstStyle/>
          <a:p>
            <a:pPr indent="0" marL="0">
              <a:lnSpc>
                <a:spcPts val="3100"/>
              </a:lnSpc>
              <a:buNone/>
            </a:pPr>
            <a:r>
              <a:rPr lang="en-US" sz="1900" spc="-39" kern="0" dirty="0">
                <a:solidFill>
                  <a:srgbClr val="E0D6DE"/>
                </a:solidFill>
                <a:latin typeface="Inter" pitchFamily="34" charset="0"/>
                <a:ea typeface="Inter" pitchFamily="34" charset="-122"/>
                <a:cs typeface="Inter" pitchFamily="34" charset="-120"/>
              </a:rPr>
              <a:t>Java developers often use build tools like Maven and Ant to manage dependencies, automate the build process, and ensure consistent deployments.</a:t>
            </a:r>
            <a:endParaRPr lang="en-US" sz="1900" dirty="0"/>
          </a:p>
        </p:txBody>
      </p:sp>
      <p:sp>
        <p:nvSpPr>
          <p:cNvPr id="5" name="Text 3"/>
          <p:cNvSpPr/>
          <p:nvPr/>
        </p:nvSpPr>
        <p:spPr>
          <a:xfrm>
            <a:off x="7623929" y="3295769"/>
            <a:ext cx="3240405" cy="405051"/>
          </a:xfrm>
          <a:prstGeom prst="rect">
            <a:avLst/>
          </a:prstGeom>
          <a:noFill/>
          <a:ln/>
        </p:spPr>
        <p:txBody>
          <a:bodyPr wrap="none" lIns="0" tIns="0" rIns="0" bIns="0" rtlCol="0" anchor="t"/>
          <a:lstStyle/>
          <a:p>
            <a:pPr indent="0" marL="0">
              <a:lnSpc>
                <a:spcPts val="3150"/>
              </a:lnSpc>
              <a:buNone/>
            </a:pPr>
            <a:r>
              <a:rPr lang="en-US" sz="2550" b="1" spc="-51" kern="0" dirty="0">
                <a:solidFill>
                  <a:srgbClr val="FF8AAF"/>
                </a:solidFill>
                <a:latin typeface="Petrona Bold" pitchFamily="34" charset="0"/>
                <a:ea typeface="Petrona Bold" pitchFamily="34" charset="-122"/>
                <a:cs typeface="Petrona Bold" pitchFamily="34" charset="-120"/>
              </a:rPr>
              <a:t>Frameworks</a:t>
            </a:r>
            <a:endParaRPr lang="en-US" sz="2550" dirty="0"/>
          </a:p>
        </p:txBody>
      </p:sp>
      <p:sp>
        <p:nvSpPr>
          <p:cNvPr id="6" name="Text 4"/>
          <p:cNvSpPr/>
          <p:nvPr/>
        </p:nvSpPr>
        <p:spPr>
          <a:xfrm>
            <a:off x="7623929" y="3947636"/>
            <a:ext cx="6150054" cy="1580198"/>
          </a:xfrm>
          <a:prstGeom prst="rect">
            <a:avLst/>
          </a:prstGeom>
          <a:noFill/>
          <a:ln/>
        </p:spPr>
        <p:txBody>
          <a:bodyPr wrap="square" lIns="0" tIns="0" rIns="0" bIns="0" rtlCol="0" anchor="t"/>
          <a:lstStyle/>
          <a:p>
            <a:pPr indent="0" marL="0">
              <a:lnSpc>
                <a:spcPts val="3100"/>
              </a:lnSpc>
              <a:buNone/>
            </a:pPr>
            <a:r>
              <a:rPr lang="en-US" sz="1900" spc="-39" kern="0" dirty="0">
                <a:solidFill>
                  <a:srgbClr val="E0D6DE"/>
                </a:solidFill>
                <a:latin typeface="Inter" pitchFamily="34" charset="0"/>
                <a:ea typeface="Inter" pitchFamily="34" charset="-122"/>
                <a:cs typeface="Inter" pitchFamily="34" charset="-120"/>
              </a:rPr>
              <a:t>Java developers often use frameworks like Hibernate, Spring Data JPA, and EBean to simplify common tasks like database interaction, REST API development, and more.</a:t>
            </a:r>
            <a:endParaRPr lang="en-US" sz="19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30076"/>
          </a:xfrm>
          <a:prstGeom prst="rect">
            <a:avLst/>
          </a:prstGeom>
        </p:spPr>
      </p:pic>
      <p:sp>
        <p:nvSpPr>
          <p:cNvPr id="3" name="Text 0"/>
          <p:cNvSpPr/>
          <p:nvPr/>
        </p:nvSpPr>
        <p:spPr>
          <a:xfrm>
            <a:off x="664369" y="521970"/>
            <a:ext cx="4983004" cy="622816"/>
          </a:xfrm>
          <a:prstGeom prst="rect">
            <a:avLst/>
          </a:prstGeom>
          <a:noFill/>
          <a:ln/>
        </p:spPr>
        <p:txBody>
          <a:bodyPr wrap="none" lIns="0" tIns="0" rIns="0" bIns="0" rtlCol="0" anchor="t"/>
          <a:lstStyle/>
          <a:p>
            <a:pPr indent="0" marL="0">
              <a:lnSpc>
                <a:spcPts val="4900"/>
              </a:lnSpc>
              <a:buNone/>
            </a:pPr>
            <a:r>
              <a:rPr lang="en-US" sz="3900" b="1" spc="-78" kern="0" dirty="0">
                <a:solidFill>
                  <a:srgbClr val="FF8AAF"/>
                </a:solidFill>
                <a:latin typeface="Petrona Bold" pitchFamily="34" charset="0"/>
                <a:ea typeface="Petrona Bold" pitchFamily="34" charset="-122"/>
                <a:cs typeface="Petrona Bold" pitchFamily="34" charset="-120"/>
              </a:rPr>
              <a:t>Testing and Logging</a:t>
            </a:r>
            <a:endParaRPr lang="en-US" sz="3900" dirty="0"/>
          </a:p>
        </p:txBody>
      </p:sp>
      <p:sp>
        <p:nvSpPr>
          <p:cNvPr id="4" name="Shape 1"/>
          <p:cNvSpPr/>
          <p:nvPr/>
        </p:nvSpPr>
        <p:spPr>
          <a:xfrm>
            <a:off x="664369" y="1429464"/>
            <a:ext cx="7815263" cy="1427321"/>
          </a:xfrm>
          <a:prstGeom prst="roundRect">
            <a:avLst>
              <a:gd name="adj" fmla="val 5586"/>
            </a:avLst>
          </a:prstGeom>
          <a:solidFill>
            <a:srgbClr val="2F1D63"/>
          </a:solidFill>
          <a:ln w="7620">
            <a:solidFill>
              <a:srgbClr val="48367C"/>
            </a:solidFill>
            <a:prstDash val="solid"/>
          </a:ln>
        </p:spPr>
      </p:sp>
      <p:sp>
        <p:nvSpPr>
          <p:cNvPr id="5" name="Text 2"/>
          <p:cNvSpPr/>
          <p:nvPr/>
        </p:nvSpPr>
        <p:spPr>
          <a:xfrm>
            <a:off x="861774" y="1626870"/>
            <a:ext cx="2491502" cy="311468"/>
          </a:xfrm>
          <a:prstGeom prst="rect">
            <a:avLst/>
          </a:prstGeom>
          <a:noFill/>
          <a:ln/>
        </p:spPr>
        <p:txBody>
          <a:bodyPr wrap="none" lIns="0" tIns="0" rIns="0" bIns="0" rtlCol="0" anchor="t"/>
          <a:lstStyle/>
          <a:p>
            <a:pPr indent="0" marL="0">
              <a:lnSpc>
                <a:spcPts val="2450"/>
              </a:lnSpc>
              <a:buNone/>
            </a:pPr>
            <a:r>
              <a:rPr lang="en-US" sz="1950" b="1" spc="-39" kern="0" dirty="0">
                <a:solidFill>
                  <a:srgbClr val="E0D6DE"/>
                </a:solidFill>
                <a:latin typeface="Petrona Bold" pitchFamily="34" charset="0"/>
                <a:ea typeface="Petrona Bold" pitchFamily="34" charset="-122"/>
                <a:cs typeface="Petrona Bold" pitchFamily="34" charset="-120"/>
              </a:rPr>
              <a:t>Unit Testing</a:t>
            </a:r>
            <a:endParaRPr lang="en-US" sz="1950" dirty="0"/>
          </a:p>
        </p:txBody>
      </p:sp>
      <p:sp>
        <p:nvSpPr>
          <p:cNvPr id="6" name="Text 3"/>
          <p:cNvSpPr/>
          <p:nvPr/>
        </p:nvSpPr>
        <p:spPr>
          <a:xfrm>
            <a:off x="861774" y="2052161"/>
            <a:ext cx="7420451" cy="607219"/>
          </a:xfrm>
          <a:prstGeom prst="rect">
            <a:avLst/>
          </a:prstGeom>
          <a:noFill/>
          <a:ln/>
        </p:spPr>
        <p:txBody>
          <a:bodyPr wrap="square" lIns="0" tIns="0" rIns="0" bIns="0" rtlCol="0" anchor="t"/>
          <a:lstStyle/>
          <a:p>
            <a:pPr indent="0" marL="0">
              <a:lnSpc>
                <a:spcPts val="2350"/>
              </a:lnSpc>
              <a:buNone/>
            </a:pPr>
            <a:r>
              <a:rPr lang="en-US" sz="1450" spc="-30" kern="0" dirty="0">
                <a:solidFill>
                  <a:srgbClr val="E0D6DE"/>
                </a:solidFill>
                <a:latin typeface="Inter" pitchFamily="34" charset="0"/>
                <a:ea typeface="Inter" pitchFamily="34" charset="-122"/>
                <a:cs typeface="Inter" pitchFamily="34" charset="-120"/>
              </a:rPr>
              <a:t>Mastering unit testing frameworks like JUnit and TestNG is crucial for writing reliable and maintainable code.</a:t>
            </a:r>
            <a:endParaRPr lang="en-US" sz="1450" dirty="0"/>
          </a:p>
        </p:txBody>
      </p:sp>
      <p:sp>
        <p:nvSpPr>
          <p:cNvPr id="7" name="Shape 4"/>
          <p:cNvSpPr/>
          <p:nvPr/>
        </p:nvSpPr>
        <p:spPr>
          <a:xfrm>
            <a:off x="664369" y="3046571"/>
            <a:ext cx="7815263" cy="1427321"/>
          </a:xfrm>
          <a:prstGeom prst="roundRect">
            <a:avLst>
              <a:gd name="adj" fmla="val 5586"/>
            </a:avLst>
          </a:prstGeom>
          <a:solidFill>
            <a:srgbClr val="2F1D63"/>
          </a:solidFill>
          <a:ln w="7620">
            <a:solidFill>
              <a:srgbClr val="48367C"/>
            </a:solidFill>
            <a:prstDash val="solid"/>
          </a:ln>
        </p:spPr>
      </p:sp>
      <p:sp>
        <p:nvSpPr>
          <p:cNvPr id="8" name="Text 5"/>
          <p:cNvSpPr/>
          <p:nvPr/>
        </p:nvSpPr>
        <p:spPr>
          <a:xfrm>
            <a:off x="861774" y="3243977"/>
            <a:ext cx="2491502" cy="311468"/>
          </a:xfrm>
          <a:prstGeom prst="rect">
            <a:avLst/>
          </a:prstGeom>
          <a:noFill/>
          <a:ln/>
        </p:spPr>
        <p:txBody>
          <a:bodyPr wrap="none" lIns="0" tIns="0" rIns="0" bIns="0" rtlCol="0" anchor="t"/>
          <a:lstStyle/>
          <a:p>
            <a:pPr indent="0" marL="0">
              <a:lnSpc>
                <a:spcPts val="2450"/>
              </a:lnSpc>
              <a:buNone/>
            </a:pPr>
            <a:r>
              <a:rPr lang="en-US" sz="1950" b="1" spc="-39" kern="0" dirty="0">
                <a:solidFill>
                  <a:srgbClr val="E0D6DE"/>
                </a:solidFill>
                <a:latin typeface="Petrona Bold" pitchFamily="34" charset="0"/>
                <a:ea typeface="Petrona Bold" pitchFamily="34" charset="-122"/>
                <a:cs typeface="Petrona Bold" pitchFamily="34" charset="-120"/>
              </a:rPr>
              <a:t>Integration Testing</a:t>
            </a:r>
            <a:endParaRPr lang="en-US" sz="1950" dirty="0"/>
          </a:p>
        </p:txBody>
      </p:sp>
      <p:sp>
        <p:nvSpPr>
          <p:cNvPr id="9" name="Text 6"/>
          <p:cNvSpPr/>
          <p:nvPr/>
        </p:nvSpPr>
        <p:spPr>
          <a:xfrm>
            <a:off x="861774" y="3669268"/>
            <a:ext cx="7420451" cy="607219"/>
          </a:xfrm>
          <a:prstGeom prst="rect">
            <a:avLst/>
          </a:prstGeom>
          <a:noFill/>
          <a:ln/>
        </p:spPr>
        <p:txBody>
          <a:bodyPr wrap="square" lIns="0" tIns="0" rIns="0" bIns="0" rtlCol="0" anchor="t"/>
          <a:lstStyle/>
          <a:p>
            <a:pPr indent="0" marL="0">
              <a:lnSpc>
                <a:spcPts val="2350"/>
              </a:lnSpc>
              <a:buNone/>
            </a:pPr>
            <a:r>
              <a:rPr lang="en-US" sz="1450" spc="-30" kern="0" dirty="0">
                <a:solidFill>
                  <a:srgbClr val="E0D6DE"/>
                </a:solidFill>
                <a:latin typeface="Inter" pitchFamily="34" charset="0"/>
                <a:ea typeface="Inter" pitchFamily="34" charset="-122"/>
                <a:cs typeface="Inter" pitchFamily="34" charset="-120"/>
              </a:rPr>
              <a:t>Understanding how to write integration tests using tools like REST Assured and JMeter is essential for ensuring the overall functionality of your application.</a:t>
            </a:r>
            <a:endParaRPr lang="en-US" sz="1450" dirty="0"/>
          </a:p>
        </p:txBody>
      </p:sp>
      <p:sp>
        <p:nvSpPr>
          <p:cNvPr id="10" name="Shape 7"/>
          <p:cNvSpPr/>
          <p:nvPr/>
        </p:nvSpPr>
        <p:spPr>
          <a:xfrm>
            <a:off x="664369" y="4663678"/>
            <a:ext cx="7815263" cy="1427321"/>
          </a:xfrm>
          <a:prstGeom prst="roundRect">
            <a:avLst>
              <a:gd name="adj" fmla="val 5586"/>
            </a:avLst>
          </a:prstGeom>
          <a:solidFill>
            <a:srgbClr val="2F1D63"/>
          </a:solidFill>
          <a:ln w="7620">
            <a:solidFill>
              <a:srgbClr val="48367C"/>
            </a:solidFill>
            <a:prstDash val="solid"/>
          </a:ln>
        </p:spPr>
      </p:sp>
      <p:sp>
        <p:nvSpPr>
          <p:cNvPr id="11" name="Text 8"/>
          <p:cNvSpPr/>
          <p:nvPr/>
        </p:nvSpPr>
        <p:spPr>
          <a:xfrm>
            <a:off x="861774" y="4861084"/>
            <a:ext cx="2491502" cy="311468"/>
          </a:xfrm>
          <a:prstGeom prst="rect">
            <a:avLst/>
          </a:prstGeom>
          <a:noFill/>
          <a:ln/>
        </p:spPr>
        <p:txBody>
          <a:bodyPr wrap="none" lIns="0" tIns="0" rIns="0" bIns="0" rtlCol="0" anchor="t"/>
          <a:lstStyle/>
          <a:p>
            <a:pPr indent="0" marL="0">
              <a:lnSpc>
                <a:spcPts val="2450"/>
              </a:lnSpc>
              <a:buNone/>
            </a:pPr>
            <a:r>
              <a:rPr lang="en-US" sz="1950" b="1" spc="-39" kern="0" dirty="0">
                <a:solidFill>
                  <a:srgbClr val="E0D6DE"/>
                </a:solidFill>
                <a:latin typeface="Petrona Bold" pitchFamily="34" charset="0"/>
                <a:ea typeface="Petrona Bold" pitchFamily="34" charset="-122"/>
                <a:cs typeface="Petrona Bold" pitchFamily="34" charset="-120"/>
              </a:rPr>
              <a:t>Logging Frameworks</a:t>
            </a:r>
            <a:endParaRPr lang="en-US" sz="1950" dirty="0"/>
          </a:p>
        </p:txBody>
      </p:sp>
      <p:sp>
        <p:nvSpPr>
          <p:cNvPr id="12" name="Text 9"/>
          <p:cNvSpPr/>
          <p:nvPr/>
        </p:nvSpPr>
        <p:spPr>
          <a:xfrm>
            <a:off x="861774" y="5286375"/>
            <a:ext cx="7420451" cy="607219"/>
          </a:xfrm>
          <a:prstGeom prst="rect">
            <a:avLst/>
          </a:prstGeom>
          <a:noFill/>
          <a:ln/>
        </p:spPr>
        <p:txBody>
          <a:bodyPr wrap="square" lIns="0" tIns="0" rIns="0" bIns="0" rtlCol="0" anchor="t"/>
          <a:lstStyle/>
          <a:p>
            <a:pPr indent="0" marL="0">
              <a:lnSpc>
                <a:spcPts val="2350"/>
              </a:lnSpc>
              <a:buNone/>
            </a:pPr>
            <a:r>
              <a:rPr lang="en-US" sz="1450" spc="-30" kern="0" dirty="0">
                <a:solidFill>
                  <a:srgbClr val="E0D6DE"/>
                </a:solidFill>
                <a:latin typeface="Inter" pitchFamily="34" charset="0"/>
                <a:ea typeface="Inter" pitchFamily="34" charset="-122"/>
                <a:cs typeface="Inter" pitchFamily="34" charset="-120"/>
              </a:rPr>
              <a:t>Familiarizing with logging frameworks like TinyLog and Cucumber-JVM can help you debug and monitor your application more effectively.</a:t>
            </a:r>
            <a:endParaRPr lang="en-US" sz="1450" dirty="0"/>
          </a:p>
        </p:txBody>
      </p:sp>
      <p:sp>
        <p:nvSpPr>
          <p:cNvPr id="13" name="Shape 10"/>
          <p:cNvSpPr/>
          <p:nvPr/>
        </p:nvSpPr>
        <p:spPr>
          <a:xfrm>
            <a:off x="664369" y="6280785"/>
            <a:ext cx="7815263" cy="1427321"/>
          </a:xfrm>
          <a:prstGeom prst="roundRect">
            <a:avLst>
              <a:gd name="adj" fmla="val 5586"/>
            </a:avLst>
          </a:prstGeom>
          <a:solidFill>
            <a:srgbClr val="2F1D63"/>
          </a:solidFill>
          <a:ln w="7620">
            <a:solidFill>
              <a:srgbClr val="48367C"/>
            </a:solidFill>
            <a:prstDash val="solid"/>
          </a:ln>
        </p:spPr>
      </p:sp>
      <p:sp>
        <p:nvSpPr>
          <p:cNvPr id="14" name="Text 11"/>
          <p:cNvSpPr/>
          <p:nvPr/>
        </p:nvSpPr>
        <p:spPr>
          <a:xfrm>
            <a:off x="861774" y="6478191"/>
            <a:ext cx="2491502" cy="311468"/>
          </a:xfrm>
          <a:prstGeom prst="rect">
            <a:avLst/>
          </a:prstGeom>
          <a:noFill/>
          <a:ln/>
        </p:spPr>
        <p:txBody>
          <a:bodyPr wrap="none" lIns="0" tIns="0" rIns="0" bIns="0" rtlCol="0" anchor="t"/>
          <a:lstStyle/>
          <a:p>
            <a:pPr indent="0" marL="0">
              <a:lnSpc>
                <a:spcPts val="2450"/>
              </a:lnSpc>
              <a:buNone/>
            </a:pPr>
            <a:r>
              <a:rPr lang="en-US" sz="1950" b="1" spc="-39" kern="0" dirty="0">
                <a:solidFill>
                  <a:srgbClr val="E0D6DE"/>
                </a:solidFill>
                <a:latin typeface="Petrona Bold" pitchFamily="34" charset="0"/>
                <a:ea typeface="Petrona Bold" pitchFamily="34" charset="-122"/>
                <a:cs typeface="Petrona Bold" pitchFamily="34" charset="-120"/>
              </a:rPr>
              <a:t>JDBC Template</a:t>
            </a:r>
            <a:endParaRPr lang="en-US" sz="1950" dirty="0"/>
          </a:p>
        </p:txBody>
      </p:sp>
      <p:sp>
        <p:nvSpPr>
          <p:cNvPr id="15" name="Text 12"/>
          <p:cNvSpPr/>
          <p:nvPr/>
        </p:nvSpPr>
        <p:spPr>
          <a:xfrm>
            <a:off x="861774" y="6903482"/>
            <a:ext cx="7420451" cy="607219"/>
          </a:xfrm>
          <a:prstGeom prst="rect">
            <a:avLst/>
          </a:prstGeom>
          <a:noFill/>
          <a:ln/>
        </p:spPr>
        <p:txBody>
          <a:bodyPr wrap="square" lIns="0" tIns="0" rIns="0" bIns="0" rtlCol="0" anchor="t"/>
          <a:lstStyle/>
          <a:p>
            <a:pPr indent="0" marL="0">
              <a:lnSpc>
                <a:spcPts val="2350"/>
              </a:lnSpc>
              <a:buNone/>
            </a:pPr>
            <a:r>
              <a:rPr lang="en-US" sz="1450" spc="-30" kern="0" dirty="0">
                <a:solidFill>
                  <a:srgbClr val="E0D6DE"/>
                </a:solidFill>
                <a:latin typeface="Inter" pitchFamily="34" charset="0"/>
                <a:ea typeface="Inter" pitchFamily="34" charset="-122"/>
                <a:cs typeface="Inter" pitchFamily="34" charset="-120"/>
              </a:rPr>
              <a:t>Mastering the JDBC Template, a powerful abstraction layer provided by the Spring framework, can simplify database interactions and improve code readability.</a:t>
            </a:r>
            <a:endParaRPr lang="en-US" sz="14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812125" y="824270"/>
            <a:ext cx="6460450" cy="761405"/>
          </a:xfrm>
          <a:prstGeom prst="rect">
            <a:avLst/>
          </a:prstGeom>
          <a:noFill/>
          <a:ln/>
        </p:spPr>
        <p:txBody>
          <a:bodyPr wrap="none" lIns="0" tIns="0" rIns="0" bIns="0" rtlCol="0" anchor="t"/>
          <a:lstStyle/>
          <a:p>
            <a:pPr indent="0" marL="0">
              <a:lnSpc>
                <a:spcPts val="5950"/>
              </a:lnSpc>
              <a:buNone/>
            </a:pPr>
            <a:r>
              <a:rPr lang="en-US" sz="4750" b="1" spc="-96" kern="0" dirty="0">
                <a:solidFill>
                  <a:srgbClr val="FF8AAF"/>
                </a:solidFill>
                <a:latin typeface="Petrona Bold" pitchFamily="34" charset="0"/>
                <a:ea typeface="Petrona Bold" pitchFamily="34" charset="-122"/>
                <a:cs typeface="Petrona Bold" pitchFamily="34" charset="-120"/>
              </a:rPr>
              <a:t>Advanced Java Concepts</a:t>
            </a:r>
            <a:endParaRPr lang="en-US" sz="4750" dirty="0"/>
          </a:p>
        </p:txBody>
      </p:sp>
      <p:sp>
        <p:nvSpPr>
          <p:cNvPr id="3" name="Shape 1"/>
          <p:cNvSpPr/>
          <p:nvPr/>
        </p:nvSpPr>
        <p:spPr>
          <a:xfrm>
            <a:off x="812125" y="4727496"/>
            <a:ext cx="13006149" cy="30480"/>
          </a:xfrm>
          <a:prstGeom prst="roundRect">
            <a:avLst>
              <a:gd name="adj" fmla="val 319770"/>
            </a:avLst>
          </a:prstGeom>
          <a:solidFill>
            <a:srgbClr val="48367C"/>
          </a:solidFill>
          <a:ln/>
        </p:spPr>
      </p:sp>
      <p:sp>
        <p:nvSpPr>
          <p:cNvPr id="4" name="Shape 2"/>
          <p:cNvSpPr/>
          <p:nvPr/>
        </p:nvSpPr>
        <p:spPr>
          <a:xfrm>
            <a:off x="3990261" y="3915430"/>
            <a:ext cx="30480" cy="812125"/>
          </a:xfrm>
          <a:prstGeom prst="roundRect">
            <a:avLst>
              <a:gd name="adj" fmla="val 319770"/>
            </a:avLst>
          </a:prstGeom>
          <a:solidFill>
            <a:srgbClr val="48367C"/>
          </a:solidFill>
          <a:ln/>
        </p:spPr>
      </p:sp>
      <p:sp>
        <p:nvSpPr>
          <p:cNvPr id="5" name="Shape 3"/>
          <p:cNvSpPr/>
          <p:nvPr/>
        </p:nvSpPr>
        <p:spPr>
          <a:xfrm>
            <a:off x="3744516" y="4466451"/>
            <a:ext cx="522089" cy="522089"/>
          </a:xfrm>
          <a:prstGeom prst="roundRect">
            <a:avLst>
              <a:gd name="adj" fmla="val 18668"/>
            </a:avLst>
          </a:prstGeom>
          <a:solidFill>
            <a:srgbClr val="2F1D63"/>
          </a:solidFill>
          <a:ln w="7620">
            <a:solidFill>
              <a:srgbClr val="48367C"/>
            </a:solidFill>
            <a:prstDash val="solid"/>
          </a:ln>
        </p:spPr>
      </p:sp>
      <p:sp>
        <p:nvSpPr>
          <p:cNvPr id="6" name="Text 4"/>
          <p:cNvSpPr/>
          <p:nvPr/>
        </p:nvSpPr>
        <p:spPr>
          <a:xfrm>
            <a:off x="3930968" y="4544675"/>
            <a:ext cx="149185" cy="365522"/>
          </a:xfrm>
          <a:prstGeom prst="rect">
            <a:avLst/>
          </a:prstGeom>
          <a:noFill/>
          <a:ln/>
        </p:spPr>
        <p:txBody>
          <a:bodyPr wrap="none" lIns="0" tIns="0" rIns="0" bIns="0" rtlCol="0" anchor="t"/>
          <a:lstStyle/>
          <a:p>
            <a:pPr algn="ctr" indent="0" marL="0">
              <a:lnSpc>
                <a:spcPts val="2850"/>
              </a:lnSpc>
              <a:buNone/>
            </a:pPr>
            <a:r>
              <a:rPr lang="en-US" sz="2850" b="1" spc="-58" kern="0" dirty="0">
                <a:solidFill>
                  <a:srgbClr val="E0D6DE"/>
                </a:solidFill>
                <a:latin typeface="Petrona Bold" pitchFamily="34" charset="0"/>
                <a:ea typeface="Petrona Bold" pitchFamily="34" charset="-122"/>
                <a:cs typeface="Petrona Bold" pitchFamily="34" charset="-120"/>
              </a:rPr>
              <a:t>1</a:t>
            </a:r>
            <a:endParaRPr lang="en-US" sz="2850" dirty="0"/>
          </a:p>
        </p:txBody>
      </p:sp>
      <p:sp>
        <p:nvSpPr>
          <p:cNvPr id="7" name="Text 5"/>
          <p:cNvSpPr/>
          <p:nvPr/>
        </p:nvSpPr>
        <p:spPr>
          <a:xfrm>
            <a:off x="2482691" y="2049780"/>
            <a:ext cx="3045738" cy="380643"/>
          </a:xfrm>
          <a:prstGeom prst="rect">
            <a:avLst/>
          </a:prstGeom>
          <a:noFill/>
          <a:ln/>
        </p:spPr>
        <p:txBody>
          <a:bodyPr wrap="none" lIns="0" tIns="0" rIns="0" bIns="0" rtlCol="0" anchor="t"/>
          <a:lstStyle/>
          <a:p>
            <a:pPr algn="ctr" indent="0" marL="0">
              <a:lnSpc>
                <a:spcPts val="2950"/>
              </a:lnSpc>
              <a:buNone/>
            </a:pPr>
            <a:r>
              <a:rPr lang="en-US" sz="2350" b="1" spc="-48" kern="0" dirty="0">
                <a:solidFill>
                  <a:srgbClr val="E0D6DE"/>
                </a:solidFill>
                <a:latin typeface="Petrona Bold" pitchFamily="34" charset="0"/>
                <a:ea typeface="Petrona Bold" pitchFamily="34" charset="-122"/>
                <a:cs typeface="Petrona Bold" pitchFamily="34" charset="-120"/>
              </a:rPr>
              <a:t>Streams</a:t>
            </a:r>
            <a:endParaRPr lang="en-US" sz="2350" dirty="0"/>
          </a:p>
        </p:txBody>
      </p:sp>
      <p:sp>
        <p:nvSpPr>
          <p:cNvPr id="8" name="Text 6"/>
          <p:cNvSpPr/>
          <p:nvPr/>
        </p:nvSpPr>
        <p:spPr>
          <a:xfrm>
            <a:off x="1044178" y="2569607"/>
            <a:ext cx="5922883" cy="1113711"/>
          </a:xfrm>
          <a:prstGeom prst="rect">
            <a:avLst/>
          </a:prstGeom>
          <a:noFill/>
          <a:ln/>
        </p:spPr>
        <p:txBody>
          <a:bodyPr wrap="square" lIns="0" tIns="0" rIns="0" bIns="0" rtlCol="0" anchor="t"/>
          <a:lstStyle/>
          <a:p>
            <a:pPr algn="ctr" indent="0" marL="0">
              <a:lnSpc>
                <a:spcPts val="2900"/>
              </a:lnSpc>
              <a:buNone/>
            </a:pPr>
            <a:r>
              <a:rPr lang="en-US" sz="1800" spc="-37" kern="0" dirty="0">
                <a:solidFill>
                  <a:srgbClr val="E0D6DE"/>
                </a:solidFill>
                <a:latin typeface="Inter" pitchFamily="34" charset="0"/>
                <a:ea typeface="Inter" pitchFamily="34" charset="-122"/>
                <a:cs typeface="Inter" pitchFamily="34" charset="-120"/>
              </a:rPr>
              <a:t>Streams, introduced in Java 8, provide a powerful way to work with collections of data using functional programming concepts.</a:t>
            </a:r>
            <a:endParaRPr lang="en-US" sz="1800" dirty="0"/>
          </a:p>
        </p:txBody>
      </p:sp>
      <p:sp>
        <p:nvSpPr>
          <p:cNvPr id="9" name="Shape 7"/>
          <p:cNvSpPr/>
          <p:nvPr/>
        </p:nvSpPr>
        <p:spPr>
          <a:xfrm>
            <a:off x="7299722" y="4727436"/>
            <a:ext cx="30480" cy="812125"/>
          </a:xfrm>
          <a:prstGeom prst="roundRect">
            <a:avLst>
              <a:gd name="adj" fmla="val 319770"/>
            </a:avLst>
          </a:prstGeom>
          <a:solidFill>
            <a:srgbClr val="48367C"/>
          </a:solidFill>
          <a:ln/>
        </p:spPr>
      </p:sp>
      <p:sp>
        <p:nvSpPr>
          <p:cNvPr id="10" name="Shape 8"/>
          <p:cNvSpPr/>
          <p:nvPr/>
        </p:nvSpPr>
        <p:spPr>
          <a:xfrm>
            <a:off x="7053977" y="4466451"/>
            <a:ext cx="522089" cy="522089"/>
          </a:xfrm>
          <a:prstGeom prst="roundRect">
            <a:avLst>
              <a:gd name="adj" fmla="val 18668"/>
            </a:avLst>
          </a:prstGeom>
          <a:solidFill>
            <a:srgbClr val="2F1D63"/>
          </a:solidFill>
          <a:ln w="7620">
            <a:solidFill>
              <a:srgbClr val="48367C"/>
            </a:solidFill>
            <a:prstDash val="solid"/>
          </a:ln>
        </p:spPr>
      </p:sp>
      <p:sp>
        <p:nvSpPr>
          <p:cNvPr id="11" name="Text 9"/>
          <p:cNvSpPr/>
          <p:nvPr/>
        </p:nvSpPr>
        <p:spPr>
          <a:xfrm>
            <a:off x="7215068" y="4544675"/>
            <a:ext cx="199906" cy="365522"/>
          </a:xfrm>
          <a:prstGeom prst="rect">
            <a:avLst/>
          </a:prstGeom>
          <a:noFill/>
          <a:ln/>
        </p:spPr>
        <p:txBody>
          <a:bodyPr wrap="none" lIns="0" tIns="0" rIns="0" bIns="0" rtlCol="0" anchor="t"/>
          <a:lstStyle/>
          <a:p>
            <a:pPr algn="ctr" indent="0" marL="0">
              <a:lnSpc>
                <a:spcPts val="2850"/>
              </a:lnSpc>
              <a:buNone/>
            </a:pPr>
            <a:r>
              <a:rPr lang="en-US" sz="2850" b="1" spc="-58" kern="0" dirty="0">
                <a:solidFill>
                  <a:srgbClr val="E0D6DE"/>
                </a:solidFill>
                <a:latin typeface="Petrona Bold" pitchFamily="34" charset="0"/>
                <a:ea typeface="Petrona Bold" pitchFamily="34" charset="-122"/>
                <a:cs typeface="Petrona Bold" pitchFamily="34" charset="-120"/>
              </a:rPr>
              <a:t>2</a:t>
            </a:r>
            <a:endParaRPr lang="en-US" sz="2850" dirty="0"/>
          </a:p>
        </p:txBody>
      </p:sp>
      <p:sp>
        <p:nvSpPr>
          <p:cNvPr id="12" name="Text 10"/>
          <p:cNvSpPr/>
          <p:nvPr/>
        </p:nvSpPr>
        <p:spPr>
          <a:xfrm>
            <a:off x="5792272" y="5771674"/>
            <a:ext cx="3045738" cy="380643"/>
          </a:xfrm>
          <a:prstGeom prst="rect">
            <a:avLst/>
          </a:prstGeom>
          <a:noFill/>
          <a:ln/>
        </p:spPr>
        <p:txBody>
          <a:bodyPr wrap="none" lIns="0" tIns="0" rIns="0" bIns="0" rtlCol="0" anchor="t"/>
          <a:lstStyle/>
          <a:p>
            <a:pPr algn="ctr" indent="0" marL="0">
              <a:lnSpc>
                <a:spcPts val="2950"/>
              </a:lnSpc>
              <a:buNone/>
            </a:pPr>
            <a:r>
              <a:rPr lang="en-US" sz="2350" b="1" spc="-48" kern="0" dirty="0">
                <a:solidFill>
                  <a:srgbClr val="E0D6DE"/>
                </a:solidFill>
                <a:latin typeface="Petrona Bold" pitchFamily="34" charset="0"/>
                <a:ea typeface="Petrona Bold" pitchFamily="34" charset="-122"/>
                <a:cs typeface="Petrona Bold" pitchFamily="34" charset="-120"/>
              </a:rPr>
              <a:t>Serialization</a:t>
            </a:r>
            <a:endParaRPr lang="en-US" sz="2350" dirty="0"/>
          </a:p>
        </p:txBody>
      </p:sp>
      <p:sp>
        <p:nvSpPr>
          <p:cNvPr id="13" name="Text 11"/>
          <p:cNvSpPr/>
          <p:nvPr/>
        </p:nvSpPr>
        <p:spPr>
          <a:xfrm>
            <a:off x="4353639" y="6291501"/>
            <a:ext cx="5923002" cy="1113711"/>
          </a:xfrm>
          <a:prstGeom prst="rect">
            <a:avLst/>
          </a:prstGeom>
          <a:noFill/>
          <a:ln/>
        </p:spPr>
        <p:txBody>
          <a:bodyPr wrap="square" lIns="0" tIns="0" rIns="0" bIns="0" rtlCol="0" anchor="t"/>
          <a:lstStyle/>
          <a:p>
            <a:pPr algn="ctr" indent="0" marL="0">
              <a:lnSpc>
                <a:spcPts val="2900"/>
              </a:lnSpc>
              <a:buNone/>
            </a:pPr>
            <a:r>
              <a:rPr lang="en-US" sz="1800" spc="-37" kern="0" dirty="0">
                <a:solidFill>
                  <a:srgbClr val="E0D6DE"/>
                </a:solidFill>
                <a:latin typeface="Inter" pitchFamily="34" charset="0"/>
                <a:ea typeface="Inter" pitchFamily="34" charset="-122"/>
                <a:cs typeface="Inter" pitchFamily="34" charset="-120"/>
              </a:rPr>
              <a:t>Understanding serialization, the process of converting an object into a stream of bytes, is crucial for data exchange and storage in Java applications.</a:t>
            </a:r>
            <a:endParaRPr lang="en-US" sz="1800" dirty="0"/>
          </a:p>
        </p:txBody>
      </p:sp>
      <p:sp>
        <p:nvSpPr>
          <p:cNvPr id="14" name="Shape 12"/>
          <p:cNvSpPr/>
          <p:nvPr/>
        </p:nvSpPr>
        <p:spPr>
          <a:xfrm>
            <a:off x="10609302" y="3915430"/>
            <a:ext cx="30480" cy="812125"/>
          </a:xfrm>
          <a:prstGeom prst="roundRect">
            <a:avLst>
              <a:gd name="adj" fmla="val 319770"/>
            </a:avLst>
          </a:prstGeom>
          <a:solidFill>
            <a:srgbClr val="48367C"/>
          </a:solidFill>
          <a:ln/>
        </p:spPr>
      </p:sp>
      <p:sp>
        <p:nvSpPr>
          <p:cNvPr id="15" name="Shape 13"/>
          <p:cNvSpPr/>
          <p:nvPr/>
        </p:nvSpPr>
        <p:spPr>
          <a:xfrm>
            <a:off x="10363557" y="4466451"/>
            <a:ext cx="522089" cy="522089"/>
          </a:xfrm>
          <a:prstGeom prst="roundRect">
            <a:avLst>
              <a:gd name="adj" fmla="val 18668"/>
            </a:avLst>
          </a:prstGeom>
          <a:solidFill>
            <a:srgbClr val="2F1D63"/>
          </a:solidFill>
          <a:ln w="7620">
            <a:solidFill>
              <a:srgbClr val="48367C"/>
            </a:solidFill>
            <a:prstDash val="solid"/>
          </a:ln>
        </p:spPr>
      </p:sp>
      <p:sp>
        <p:nvSpPr>
          <p:cNvPr id="16" name="Text 14"/>
          <p:cNvSpPr/>
          <p:nvPr/>
        </p:nvSpPr>
        <p:spPr>
          <a:xfrm>
            <a:off x="10524768" y="4544675"/>
            <a:ext cx="199549" cy="365522"/>
          </a:xfrm>
          <a:prstGeom prst="rect">
            <a:avLst/>
          </a:prstGeom>
          <a:noFill/>
          <a:ln/>
        </p:spPr>
        <p:txBody>
          <a:bodyPr wrap="none" lIns="0" tIns="0" rIns="0" bIns="0" rtlCol="0" anchor="t"/>
          <a:lstStyle/>
          <a:p>
            <a:pPr algn="ctr" indent="0" marL="0">
              <a:lnSpc>
                <a:spcPts val="2850"/>
              </a:lnSpc>
              <a:buNone/>
            </a:pPr>
            <a:r>
              <a:rPr lang="en-US" sz="2850" b="1" spc="-58" kern="0" dirty="0">
                <a:solidFill>
                  <a:srgbClr val="E0D6DE"/>
                </a:solidFill>
                <a:latin typeface="Petrona Bold" pitchFamily="34" charset="0"/>
                <a:ea typeface="Petrona Bold" pitchFamily="34" charset="-122"/>
                <a:cs typeface="Petrona Bold" pitchFamily="34" charset="-120"/>
              </a:rPr>
              <a:t>3</a:t>
            </a:r>
            <a:endParaRPr lang="en-US" sz="2850" dirty="0"/>
          </a:p>
        </p:txBody>
      </p:sp>
      <p:sp>
        <p:nvSpPr>
          <p:cNvPr id="17" name="Text 15"/>
          <p:cNvSpPr/>
          <p:nvPr/>
        </p:nvSpPr>
        <p:spPr>
          <a:xfrm>
            <a:off x="9101852" y="2049780"/>
            <a:ext cx="3045738" cy="380643"/>
          </a:xfrm>
          <a:prstGeom prst="rect">
            <a:avLst/>
          </a:prstGeom>
          <a:noFill/>
          <a:ln/>
        </p:spPr>
        <p:txBody>
          <a:bodyPr wrap="none" lIns="0" tIns="0" rIns="0" bIns="0" rtlCol="0" anchor="t"/>
          <a:lstStyle/>
          <a:p>
            <a:pPr algn="ctr" indent="0" marL="0">
              <a:lnSpc>
                <a:spcPts val="2950"/>
              </a:lnSpc>
              <a:buNone/>
            </a:pPr>
            <a:r>
              <a:rPr lang="en-US" sz="2350" b="1" spc="-48" kern="0" dirty="0">
                <a:solidFill>
                  <a:srgbClr val="E0D6DE"/>
                </a:solidFill>
                <a:latin typeface="Petrona Bold" pitchFamily="34" charset="0"/>
                <a:ea typeface="Petrona Bold" pitchFamily="34" charset="-122"/>
                <a:cs typeface="Petrona Bold" pitchFamily="34" charset="-120"/>
              </a:rPr>
              <a:t>Threads</a:t>
            </a:r>
            <a:endParaRPr lang="en-US" sz="2350" dirty="0"/>
          </a:p>
        </p:txBody>
      </p:sp>
      <p:sp>
        <p:nvSpPr>
          <p:cNvPr id="18" name="Text 16"/>
          <p:cNvSpPr/>
          <p:nvPr/>
        </p:nvSpPr>
        <p:spPr>
          <a:xfrm>
            <a:off x="7663220" y="2569607"/>
            <a:ext cx="5923002" cy="1113711"/>
          </a:xfrm>
          <a:prstGeom prst="rect">
            <a:avLst/>
          </a:prstGeom>
          <a:noFill/>
          <a:ln/>
        </p:spPr>
        <p:txBody>
          <a:bodyPr wrap="square" lIns="0" tIns="0" rIns="0" bIns="0" rtlCol="0" anchor="t"/>
          <a:lstStyle/>
          <a:p>
            <a:pPr algn="ctr" indent="0" marL="0">
              <a:lnSpc>
                <a:spcPts val="2900"/>
              </a:lnSpc>
              <a:buNone/>
            </a:pPr>
            <a:r>
              <a:rPr lang="en-US" sz="1800" spc="-37" kern="0" dirty="0">
                <a:solidFill>
                  <a:srgbClr val="E0D6DE"/>
                </a:solidFill>
                <a:latin typeface="Inter" pitchFamily="34" charset="0"/>
                <a:ea typeface="Inter" pitchFamily="34" charset="-122"/>
                <a:cs typeface="Inter" pitchFamily="34" charset="-120"/>
              </a:rPr>
              <a:t>Mastering the basics of threads and concurrency in Java is essential for building scalable and responsive backend applications.</a:t>
            </a:r>
            <a:endParaRPr lang="en-US" sz="18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864037" y="2007513"/>
            <a:ext cx="8740973" cy="809982"/>
          </a:xfrm>
          <a:prstGeom prst="rect">
            <a:avLst/>
          </a:prstGeom>
          <a:noFill/>
          <a:ln/>
        </p:spPr>
        <p:txBody>
          <a:bodyPr wrap="none" lIns="0" tIns="0" rIns="0" bIns="0" rtlCol="0" anchor="t"/>
          <a:lstStyle/>
          <a:p>
            <a:pPr indent="0" marL="0">
              <a:lnSpc>
                <a:spcPts val="6350"/>
              </a:lnSpc>
              <a:buNone/>
            </a:pPr>
            <a:r>
              <a:rPr lang="en-US" sz="5100" b="1" spc="-102" kern="0" dirty="0">
                <a:solidFill>
                  <a:srgbClr val="FF8AAF"/>
                </a:solidFill>
                <a:latin typeface="Petrona Bold" pitchFamily="34" charset="0"/>
                <a:ea typeface="Petrona Bold" pitchFamily="34" charset="-122"/>
                <a:cs typeface="Petrona Bold" pitchFamily="34" charset="-120"/>
              </a:rPr>
              <a:t>Java Frameworks and Libraries</a:t>
            </a:r>
            <a:endParaRPr lang="en-US" sz="5100" dirty="0"/>
          </a:p>
        </p:txBody>
      </p:sp>
      <p:sp>
        <p:nvSpPr>
          <p:cNvPr id="3" name="Text 1"/>
          <p:cNvSpPr/>
          <p:nvPr/>
        </p:nvSpPr>
        <p:spPr>
          <a:xfrm>
            <a:off x="864037" y="3434596"/>
            <a:ext cx="3240405" cy="405051"/>
          </a:xfrm>
          <a:prstGeom prst="rect">
            <a:avLst/>
          </a:prstGeom>
          <a:noFill/>
          <a:ln/>
        </p:spPr>
        <p:txBody>
          <a:bodyPr wrap="none" lIns="0" tIns="0" rIns="0" bIns="0" rtlCol="0" anchor="t"/>
          <a:lstStyle/>
          <a:p>
            <a:pPr indent="0" marL="0">
              <a:lnSpc>
                <a:spcPts val="3150"/>
              </a:lnSpc>
              <a:buNone/>
            </a:pPr>
            <a:r>
              <a:rPr lang="en-US" sz="2550" b="1" spc="-51" kern="0" dirty="0">
                <a:solidFill>
                  <a:srgbClr val="FF8AAF"/>
                </a:solidFill>
                <a:latin typeface="Petrona Bold" pitchFamily="34" charset="0"/>
                <a:ea typeface="Petrona Bold" pitchFamily="34" charset="-122"/>
                <a:cs typeface="Petrona Bold" pitchFamily="34" charset="-120"/>
              </a:rPr>
              <a:t>Spring</a:t>
            </a:r>
            <a:endParaRPr lang="en-US" sz="2550" dirty="0"/>
          </a:p>
        </p:txBody>
      </p:sp>
      <p:sp>
        <p:nvSpPr>
          <p:cNvPr id="4" name="Text 2"/>
          <p:cNvSpPr/>
          <p:nvPr/>
        </p:nvSpPr>
        <p:spPr>
          <a:xfrm>
            <a:off x="864037" y="4086463"/>
            <a:ext cx="6150054" cy="1580198"/>
          </a:xfrm>
          <a:prstGeom prst="rect">
            <a:avLst/>
          </a:prstGeom>
          <a:noFill/>
          <a:ln/>
        </p:spPr>
        <p:txBody>
          <a:bodyPr wrap="square" lIns="0" tIns="0" rIns="0" bIns="0" rtlCol="0" anchor="t"/>
          <a:lstStyle/>
          <a:p>
            <a:pPr indent="0" marL="0">
              <a:lnSpc>
                <a:spcPts val="3100"/>
              </a:lnSpc>
              <a:buNone/>
            </a:pPr>
            <a:r>
              <a:rPr lang="en-US" sz="1900" spc="-39" kern="0" dirty="0">
                <a:solidFill>
                  <a:srgbClr val="E0D6DE"/>
                </a:solidFill>
                <a:latin typeface="Inter" pitchFamily="34" charset="0"/>
                <a:ea typeface="Inter" pitchFamily="34" charset="-122"/>
                <a:cs typeface="Inter" pitchFamily="34" charset="-120"/>
              </a:rPr>
              <a:t>The Spring framework is a popular choice for building enterprise-level Java applications, providing a comprehensive programming and configuration model.</a:t>
            </a:r>
            <a:endParaRPr lang="en-US" sz="1900" dirty="0"/>
          </a:p>
        </p:txBody>
      </p:sp>
      <p:sp>
        <p:nvSpPr>
          <p:cNvPr id="5" name="Text 3"/>
          <p:cNvSpPr/>
          <p:nvPr/>
        </p:nvSpPr>
        <p:spPr>
          <a:xfrm>
            <a:off x="7623929" y="3434596"/>
            <a:ext cx="3805714" cy="405051"/>
          </a:xfrm>
          <a:prstGeom prst="rect">
            <a:avLst/>
          </a:prstGeom>
          <a:noFill/>
          <a:ln/>
        </p:spPr>
        <p:txBody>
          <a:bodyPr wrap="none" lIns="0" tIns="0" rIns="0" bIns="0" rtlCol="0" anchor="t"/>
          <a:lstStyle/>
          <a:p>
            <a:pPr indent="0" marL="0">
              <a:lnSpc>
                <a:spcPts val="3150"/>
              </a:lnSpc>
              <a:buNone/>
            </a:pPr>
            <a:r>
              <a:rPr lang="en-US" sz="2550" b="1" spc="-51" kern="0" dirty="0">
                <a:solidFill>
                  <a:srgbClr val="FF8AAF"/>
                </a:solidFill>
                <a:latin typeface="Petrona Bold" pitchFamily="34" charset="0"/>
                <a:ea typeface="Petrona Bold" pitchFamily="34" charset="-122"/>
                <a:cs typeface="Petrona Bold" pitchFamily="34" charset="-120"/>
              </a:rPr>
              <a:t>Play Framework and Spark</a:t>
            </a:r>
            <a:endParaRPr lang="en-US" sz="2550" dirty="0"/>
          </a:p>
        </p:txBody>
      </p:sp>
      <p:sp>
        <p:nvSpPr>
          <p:cNvPr id="6" name="Text 4"/>
          <p:cNvSpPr/>
          <p:nvPr/>
        </p:nvSpPr>
        <p:spPr>
          <a:xfrm>
            <a:off x="7623929" y="4086463"/>
            <a:ext cx="6150054" cy="1185148"/>
          </a:xfrm>
          <a:prstGeom prst="rect">
            <a:avLst/>
          </a:prstGeom>
          <a:noFill/>
          <a:ln/>
        </p:spPr>
        <p:txBody>
          <a:bodyPr wrap="square" lIns="0" tIns="0" rIns="0" bIns="0" rtlCol="0" anchor="t"/>
          <a:lstStyle/>
          <a:p>
            <a:pPr indent="0" marL="0">
              <a:lnSpc>
                <a:spcPts val="3100"/>
              </a:lnSpc>
              <a:buNone/>
            </a:pPr>
            <a:r>
              <a:rPr lang="en-US" sz="1900" spc="-39" kern="0" dirty="0">
                <a:solidFill>
                  <a:srgbClr val="E0D6DE"/>
                </a:solidFill>
                <a:latin typeface="Inter" pitchFamily="34" charset="0"/>
                <a:ea typeface="Inter" pitchFamily="34" charset="-122"/>
                <a:cs typeface="Inter" pitchFamily="34" charset="-120"/>
              </a:rPr>
              <a:t>Play Framework and Spark are two other popular Java web frameworks that offer a more lightweight and reactive approach to backend development.</a:t>
            </a:r>
            <a:endParaRPr lang="en-US" sz="19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078379" y="466368"/>
            <a:ext cx="4440079" cy="554950"/>
          </a:xfrm>
          <a:prstGeom prst="rect">
            <a:avLst/>
          </a:prstGeom>
          <a:noFill/>
          <a:ln/>
        </p:spPr>
        <p:txBody>
          <a:bodyPr wrap="none" lIns="0" tIns="0" rIns="0" bIns="0" rtlCol="0" anchor="t"/>
          <a:lstStyle/>
          <a:p>
            <a:pPr indent="0" marL="0">
              <a:lnSpc>
                <a:spcPts val="4350"/>
              </a:lnSpc>
              <a:buNone/>
            </a:pPr>
            <a:r>
              <a:rPr lang="en-US" sz="3450" b="1" spc="-70" kern="0" dirty="0">
                <a:solidFill>
                  <a:srgbClr val="FF8AAF"/>
                </a:solidFill>
                <a:latin typeface="Petrona Bold" pitchFamily="34" charset="0"/>
                <a:ea typeface="Petrona Bold" pitchFamily="34" charset="-122"/>
                <a:cs typeface="Petrona Bold" pitchFamily="34" charset="-120"/>
              </a:rPr>
              <a:t>Testing Methodologies</a:t>
            </a:r>
            <a:endParaRPr lang="en-US" sz="3450" dirty="0"/>
          </a:p>
        </p:txBody>
      </p:sp>
      <p:pic>
        <p:nvPicPr>
          <p:cNvPr id="4" name="Image 1" descr="preencoded.png">    </p:cNvPr>
          <p:cNvPicPr>
            <a:picLocks noChangeAspect="1"/>
          </p:cNvPicPr>
          <p:nvPr/>
        </p:nvPicPr>
        <p:blipFill>
          <a:blip r:embed="rId2"/>
          <a:stretch>
            <a:fillRect/>
          </a:stretch>
        </p:blipFill>
        <p:spPr>
          <a:xfrm>
            <a:off x="6078379" y="1275040"/>
            <a:ext cx="422791" cy="422791"/>
          </a:xfrm>
          <a:prstGeom prst="rect">
            <a:avLst/>
          </a:prstGeom>
        </p:spPr>
      </p:pic>
      <p:sp>
        <p:nvSpPr>
          <p:cNvPr id="5" name="Text 1"/>
          <p:cNvSpPr/>
          <p:nvPr/>
        </p:nvSpPr>
        <p:spPr>
          <a:xfrm>
            <a:off x="6078379" y="1866900"/>
            <a:ext cx="2220039" cy="277535"/>
          </a:xfrm>
          <a:prstGeom prst="rect">
            <a:avLst/>
          </a:prstGeom>
          <a:noFill/>
          <a:ln/>
        </p:spPr>
        <p:txBody>
          <a:bodyPr wrap="none" lIns="0" tIns="0" rIns="0" bIns="0" rtlCol="0" anchor="t"/>
          <a:lstStyle/>
          <a:p>
            <a:pPr algn="l" indent="0" marL="0">
              <a:lnSpc>
                <a:spcPts val="2150"/>
              </a:lnSpc>
              <a:buNone/>
            </a:pPr>
            <a:r>
              <a:rPr lang="en-US" sz="1700" b="1" spc="-35" kern="0" dirty="0">
                <a:solidFill>
                  <a:srgbClr val="E0D6DE"/>
                </a:solidFill>
                <a:latin typeface="Petrona Bold" pitchFamily="34" charset="0"/>
                <a:ea typeface="Petrona Bold" pitchFamily="34" charset="-122"/>
                <a:cs typeface="Petrona Bold" pitchFamily="34" charset="-120"/>
              </a:rPr>
              <a:t>Unit Testing</a:t>
            </a:r>
            <a:endParaRPr lang="en-US" sz="1700" dirty="0"/>
          </a:p>
        </p:txBody>
      </p:sp>
      <p:sp>
        <p:nvSpPr>
          <p:cNvPr id="6" name="Text 2"/>
          <p:cNvSpPr/>
          <p:nvPr/>
        </p:nvSpPr>
        <p:spPr>
          <a:xfrm>
            <a:off x="6078379" y="2245876"/>
            <a:ext cx="7960043" cy="270629"/>
          </a:xfrm>
          <a:prstGeom prst="rect">
            <a:avLst/>
          </a:prstGeom>
          <a:noFill/>
          <a:ln/>
        </p:spPr>
        <p:txBody>
          <a:bodyPr wrap="none" lIns="0" tIns="0" rIns="0" bIns="0" rtlCol="0" anchor="t"/>
          <a:lstStyle/>
          <a:p>
            <a:pPr algn="l" indent="0" marL="0">
              <a:lnSpc>
                <a:spcPts val="2100"/>
              </a:lnSpc>
              <a:buNone/>
            </a:pPr>
            <a:r>
              <a:rPr lang="en-US" sz="1300" spc="-27" kern="0" dirty="0">
                <a:solidFill>
                  <a:srgbClr val="E0D6DE"/>
                </a:solidFill>
                <a:latin typeface="Inter" pitchFamily="34" charset="0"/>
                <a:ea typeface="Inter" pitchFamily="34" charset="-122"/>
                <a:cs typeface="Inter" pitchFamily="34" charset="-120"/>
              </a:rPr>
              <a:t>Verifying the functionality of individual components or units of an application.</a:t>
            </a:r>
            <a:endParaRPr lang="en-US" sz="1300" dirty="0"/>
          </a:p>
        </p:txBody>
      </p:sp>
      <p:pic>
        <p:nvPicPr>
          <p:cNvPr id="7" name="Image 2" descr="preencoded.png">    </p:cNvPr>
          <p:cNvPicPr>
            <a:picLocks noChangeAspect="1"/>
          </p:cNvPicPr>
          <p:nvPr/>
        </p:nvPicPr>
        <p:blipFill>
          <a:blip r:embed="rId3"/>
          <a:stretch>
            <a:fillRect/>
          </a:stretch>
        </p:blipFill>
        <p:spPr>
          <a:xfrm>
            <a:off x="6078379" y="3023949"/>
            <a:ext cx="422791" cy="422791"/>
          </a:xfrm>
          <a:prstGeom prst="rect">
            <a:avLst/>
          </a:prstGeom>
        </p:spPr>
      </p:pic>
      <p:sp>
        <p:nvSpPr>
          <p:cNvPr id="8" name="Text 3"/>
          <p:cNvSpPr/>
          <p:nvPr/>
        </p:nvSpPr>
        <p:spPr>
          <a:xfrm>
            <a:off x="6078379" y="3615809"/>
            <a:ext cx="2220039" cy="277535"/>
          </a:xfrm>
          <a:prstGeom prst="rect">
            <a:avLst/>
          </a:prstGeom>
          <a:noFill/>
          <a:ln/>
        </p:spPr>
        <p:txBody>
          <a:bodyPr wrap="none" lIns="0" tIns="0" rIns="0" bIns="0" rtlCol="0" anchor="t"/>
          <a:lstStyle/>
          <a:p>
            <a:pPr algn="l" indent="0" marL="0">
              <a:lnSpc>
                <a:spcPts val="2150"/>
              </a:lnSpc>
              <a:buNone/>
            </a:pPr>
            <a:r>
              <a:rPr lang="en-US" sz="1700" b="1" spc="-35" kern="0" dirty="0">
                <a:solidFill>
                  <a:srgbClr val="E0D6DE"/>
                </a:solidFill>
                <a:latin typeface="Petrona Bold" pitchFamily="34" charset="0"/>
                <a:ea typeface="Petrona Bold" pitchFamily="34" charset="-122"/>
                <a:cs typeface="Petrona Bold" pitchFamily="34" charset="-120"/>
              </a:rPr>
              <a:t>Integration Testing</a:t>
            </a:r>
            <a:endParaRPr lang="en-US" sz="1700" dirty="0"/>
          </a:p>
        </p:txBody>
      </p:sp>
      <p:sp>
        <p:nvSpPr>
          <p:cNvPr id="9" name="Text 4"/>
          <p:cNvSpPr/>
          <p:nvPr/>
        </p:nvSpPr>
        <p:spPr>
          <a:xfrm>
            <a:off x="6078379" y="3994785"/>
            <a:ext cx="7960043" cy="270629"/>
          </a:xfrm>
          <a:prstGeom prst="rect">
            <a:avLst/>
          </a:prstGeom>
          <a:noFill/>
          <a:ln/>
        </p:spPr>
        <p:txBody>
          <a:bodyPr wrap="none" lIns="0" tIns="0" rIns="0" bIns="0" rtlCol="0" anchor="t"/>
          <a:lstStyle/>
          <a:p>
            <a:pPr algn="l" indent="0" marL="0">
              <a:lnSpc>
                <a:spcPts val="2100"/>
              </a:lnSpc>
              <a:buNone/>
            </a:pPr>
            <a:r>
              <a:rPr lang="en-US" sz="1300" spc="-27" kern="0" dirty="0">
                <a:solidFill>
                  <a:srgbClr val="E0D6DE"/>
                </a:solidFill>
                <a:latin typeface="Inter" pitchFamily="34" charset="0"/>
                <a:ea typeface="Inter" pitchFamily="34" charset="-122"/>
                <a:cs typeface="Inter" pitchFamily="34" charset="-120"/>
              </a:rPr>
              <a:t>Ensuring the seamless integration and interaction between different components.</a:t>
            </a:r>
            <a:endParaRPr lang="en-US" sz="1300" dirty="0"/>
          </a:p>
        </p:txBody>
      </p:sp>
      <p:pic>
        <p:nvPicPr>
          <p:cNvPr id="10" name="Image 3" descr="preencoded.png">    </p:cNvPr>
          <p:cNvPicPr>
            <a:picLocks noChangeAspect="1"/>
          </p:cNvPicPr>
          <p:nvPr/>
        </p:nvPicPr>
        <p:blipFill>
          <a:blip r:embed="rId4"/>
          <a:stretch>
            <a:fillRect/>
          </a:stretch>
        </p:blipFill>
        <p:spPr>
          <a:xfrm>
            <a:off x="6078379" y="4772858"/>
            <a:ext cx="422791" cy="422791"/>
          </a:xfrm>
          <a:prstGeom prst="rect">
            <a:avLst/>
          </a:prstGeom>
        </p:spPr>
      </p:pic>
      <p:sp>
        <p:nvSpPr>
          <p:cNvPr id="11" name="Text 5"/>
          <p:cNvSpPr/>
          <p:nvPr/>
        </p:nvSpPr>
        <p:spPr>
          <a:xfrm>
            <a:off x="6078379" y="5364718"/>
            <a:ext cx="2958346" cy="277535"/>
          </a:xfrm>
          <a:prstGeom prst="rect">
            <a:avLst/>
          </a:prstGeom>
          <a:noFill/>
          <a:ln/>
        </p:spPr>
        <p:txBody>
          <a:bodyPr wrap="none" lIns="0" tIns="0" rIns="0" bIns="0" rtlCol="0" anchor="t"/>
          <a:lstStyle/>
          <a:p>
            <a:pPr algn="l" indent="0" marL="0">
              <a:lnSpc>
                <a:spcPts val="2150"/>
              </a:lnSpc>
              <a:buNone/>
            </a:pPr>
            <a:r>
              <a:rPr lang="en-US" sz="1700" b="1" spc="-35" kern="0" dirty="0">
                <a:solidFill>
                  <a:srgbClr val="E0D6DE"/>
                </a:solidFill>
                <a:latin typeface="Petrona Bold" pitchFamily="34" charset="0"/>
                <a:ea typeface="Petrona Bold" pitchFamily="34" charset="-122"/>
                <a:cs typeface="Petrona Bold" pitchFamily="34" charset="-120"/>
              </a:rPr>
              <a:t>Behavior-Driven Development</a:t>
            </a:r>
            <a:endParaRPr lang="en-US" sz="1700" dirty="0"/>
          </a:p>
        </p:txBody>
      </p:sp>
      <p:sp>
        <p:nvSpPr>
          <p:cNvPr id="12" name="Text 6"/>
          <p:cNvSpPr/>
          <p:nvPr/>
        </p:nvSpPr>
        <p:spPr>
          <a:xfrm>
            <a:off x="6078379" y="5743694"/>
            <a:ext cx="7960043" cy="270629"/>
          </a:xfrm>
          <a:prstGeom prst="rect">
            <a:avLst/>
          </a:prstGeom>
          <a:noFill/>
          <a:ln/>
        </p:spPr>
        <p:txBody>
          <a:bodyPr wrap="none" lIns="0" tIns="0" rIns="0" bIns="0" rtlCol="0" anchor="t"/>
          <a:lstStyle/>
          <a:p>
            <a:pPr algn="l" indent="0" marL="0">
              <a:lnSpc>
                <a:spcPts val="2100"/>
              </a:lnSpc>
              <a:buNone/>
            </a:pPr>
            <a:r>
              <a:rPr lang="en-US" sz="1300" spc="-27" kern="0" dirty="0">
                <a:solidFill>
                  <a:srgbClr val="E0D6DE"/>
                </a:solidFill>
                <a:latin typeface="Inter" pitchFamily="34" charset="0"/>
                <a:ea typeface="Inter" pitchFamily="34" charset="-122"/>
                <a:cs typeface="Inter" pitchFamily="34" charset="-120"/>
              </a:rPr>
              <a:t>Focusing on the expected behavior of the application from the user's perspective.</a:t>
            </a:r>
            <a:endParaRPr lang="en-US" sz="1300" dirty="0"/>
          </a:p>
        </p:txBody>
      </p:sp>
      <p:pic>
        <p:nvPicPr>
          <p:cNvPr id="13" name="Image 4" descr="preencoded.png">    </p:cNvPr>
          <p:cNvPicPr>
            <a:picLocks noChangeAspect="1"/>
          </p:cNvPicPr>
          <p:nvPr/>
        </p:nvPicPr>
        <p:blipFill>
          <a:blip r:embed="rId5"/>
          <a:stretch>
            <a:fillRect/>
          </a:stretch>
        </p:blipFill>
        <p:spPr>
          <a:xfrm>
            <a:off x="6078379" y="6521768"/>
            <a:ext cx="422791" cy="422791"/>
          </a:xfrm>
          <a:prstGeom prst="rect">
            <a:avLst/>
          </a:prstGeom>
        </p:spPr>
      </p:pic>
      <p:sp>
        <p:nvSpPr>
          <p:cNvPr id="14" name="Text 7"/>
          <p:cNvSpPr/>
          <p:nvPr/>
        </p:nvSpPr>
        <p:spPr>
          <a:xfrm>
            <a:off x="6078379" y="7113627"/>
            <a:ext cx="2220039" cy="277535"/>
          </a:xfrm>
          <a:prstGeom prst="rect">
            <a:avLst/>
          </a:prstGeom>
          <a:noFill/>
          <a:ln/>
        </p:spPr>
        <p:txBody>
          <a:bodyPr wrap="none" lIns="0" tIns="0" rIns="0" bIns="0" rtlCol="0" anchor="t"/>
          <a:lstStyle/>
          <a:p>
            <a:pPr algn="l" indent="0" marL="0">
              <a:lnSpc>
                <a:spcPts val="2150"/>
              </a:lnSpc>
              <a:buNone/>
            </a:pPr>
            <a:r>
              <a:rPr lang="en-US" sz="1700" b="1" spc="-35" kern="0" dirty="0">
                <a:solidFill>
                  <a:srgbClr val="E0D6DE"/>
                </a:solidFill>
                <a:latin typeface="Petrona Bold" pitchFamily="34" charset="0"/>
                <a:ea typeface="Petrona Bold" pitchFamily="34" charset="-122"/>
                <a:cs typeface="Petrona Bold" pitchFamily="34" charset="-120"/>
              </a:rPr>
              <a:t>Test Automation</a:t>
            </a:r>
            <a:endParaRPr lang="en-US" sz="1700" dirty="0"/>
          </a:p>
        </p:txBody>
      </p:sp>
      <p:sp>
        <p:nvSpPr>
          <p:cNvPr id="15" name="Text 8"/>
          <p:cNvSpPr/>
          <p:nvPr/>
        </p:nvSpPr>
        <p:spPr>
          <a:xfrm>
            <a:off x="6078379" y="7492603"/>
            <a:ext cx="7960043" cy="270629"/>
          </a:xfrm>
          <a:prstGeom prst="rect">
            <a:avLst/>
          </a:prstGeom>
          <a:noFill/>
          <a:ln/>
        </p:spPr>
        <p:txBody>
          <a:bodyPr wrap="none" lIns="0" tIns="0" rIns="0" bIns="0" rtlCol="0" anchor="t"/>
          <a:lstStyle/>
          <a:p>
            <a:pPr algn="l" indent="0" marL="0">
              <a:lnSpc>
                <a:spcPts val="2100"/>
              </a:lnSpc>
              <a:buNone/>
            </a:pPr>
            <a:r>
              <a:rPr lang="en-US" sz="1300" spc="-27" kern="0" dirty="0">
                <a:solidFill>
                  <a:srgbClr val="E0D6DE"/>
                </a:solidFill>
                <a:latin typeface="Inter" pitchFamily="34" charset="0"/>
                <a:ea typeface="Inter" pitchFamily="34" charset="-122"/>
                <a:cs typeface="Inter" pitchFamily="34" charset="-120"/>
              </a:rPr>
              <a:t>Leveraging tools like Cucumber-JVM and JBehave to automate the testing process.</a:t>
            </a:r>
            <a:endParaRPr lang="en-US" sz="13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806053" y="849273"/>
            <a:ext cx="6433542" cy="755690"/>
          </a:xfrm>
          <a:prstGeom prst="rect">
            <a:avLst/>
          </a:prstGeom>
          <a:noFill/>
          <a:ln/>
        </p:spPr>
        <p:txBody>
          <a:bodyPr wrap="none" lIns="0" tIns="0" rIns="0" bIns="0" rtlCol="0" anchor="t"/>
          <a:lstStyle/>
          <a:p>
            <a:pPr indent="0" marL="0">
              <a:lnSpc>
                <a:spcPts val="5950"/>
              </a:lnSpc>
              <a:buNone/>
            </a:pPr>
            <a:r>
              <a:rPr lang="en-US" sz="4750" b="1" spc="-95" kern="0" dirty="0">
                <a:solidFill>
                  <a:srgbClr val="FF8AAF"/>
                </a:solidFill>
                <a:latin typeface="Petrona Bold" pitchFamily="34" charset="0"/>
                <a:ea typeface="Petrona Bold" pitchFamily="34" charset="-122"/>
                <a:cs typeface="Petrona Bold" pitchFamily="34" charset="-120"/>
              </a:rPr>
              <a:t>Logging and Monitoring</a:t>
            </a:r>
            <a:endParaRPr lang="en-US" sz="4750" dirty="0"/>
          </a:p>
        </p:txBody>
      </p:sp>
      <p:sp>
        <p:nvSpPr>
          <p:cNvPr id="3" name="Shape 1"/>
          <p:cNvSpPr/>
          <p:nvPr/>
        </p:nvSpPr>
        <p:spPr>
          <a:xfrm>
            <a:off x="806053" y="4722852"/>
            <a:ext cx="13018294" cy="30480"/>
          </a:xfrm>
          <a:prstGeom prst="roundRect">
            <a:avLst>
              <a:gd name="adj" fmla="val 317349"/>
            </a:avLst>
          </a:prstGeom>
          <a:solidFill>
            <a:srgbClr val="48367C"/>
          </a:solidFill>
          <a:ln/>
        </p:spPr>
      </p:sp>
      <p:sp>
        <p:nvSpPr>
          <p:cNvPr id="4" name="Shape 2"/>
          <p:cNvSpPr/>
          <p:nvPr/>
        </p:nvSpPr>
        <p:spPr>
          <a:xfrm>
            <a:off x="3987760" y="3916799"/>
            <a:ext cx="30480" cy="806053"/>
          </a:xfrm>
          <a:prstGeom prst="roundRect">
            <a:avLst>
              <a:gd name="adj" fmla="val 317349"/>
            </a:avLst>
          </a:prstGeom>
          <a:solidFill>
            <a:srgbClr val="48367C"/>
          </a:solidFill>
          <a:ln/>
        </p:spPr>
      </p:sp>
      <p:sp>
        <p:nvSpPr>
          <p:cNvPr id="5" name="Shape 3"/>
          <p:cNvSpPr/>
          <p:nvPr/>
        </p:nvSpPr>
        <p:spPr>
          <a:xfrm>
            <a:off x="3743920" y="4463772"/>
            <a:ext cx="518160" cy="518160"/>
          </a:xfrm>
          <a:prstGeom prst="roundRect">
            <a:avLst>
              <a:gd name="adj" fmla="val 18668"/>
            </a:avLst>
          </a:prstGeom>
          <a:solidFill>
            <a:srgbClr val="2F1D63"/>
          </a:solidFill>
          <a:ln w="7620">
            <a:solidFill>
              <a:srgbClr val="48367C"/>
            </a:solidFill>
            <a:prstDash val="solid"/>
          </a:ln>
        </p:spPr>
      </p:sp>
      <p:sp>
        <p:nvSpPr>
          <p:cNvPr id="6" name="Text 4"/>
          <p:cNvSpPr/>
          <p:nvPr/>
        </p:nvSpPr>
        <p:spPr>
          <a:xfrm>
            <a:off x="3928943" y="4541401"/>
            <a:ext cx="147995" cy="362783"/>
          </a:xfrm>
          <a:prstGeom prst="rect">
            <a:avLst/>
          </a:prstGeom>
          <a:noFill/>
          <a:ln/>
        </p:spPr>
        <p:txBody>
          <a:bodyPr wrap="none" lIns="0" tIns="0" rIns="0" bIns="0" rtlCol="0" anchor="t"/>
          <a:lstStyle/>
          <a:p>
            <a:pPr algn="ctr" indent="0" marL="0">
              <a:lnSpc>
                <a:spcPts val="2850"/>
              </a:lnSpc>
              <a:buNone/>
            </a:pPr>
            <a:r>
              <a:rPr lang="en-US" sz="2850" b="1" spc="-57" kern="0" dirty="0">
                <a:solidFill>
                  <a:srgbClr val="E0D6DE"/>
                </a:solidFill>
                <a:latin typeface="Petrona Bold" pitchFamily="34" charset="0"/>
                <a:ea typeface="Petrona Bold" pitchFamily="34" charset="-122"/>
                <a:cs typeface="Petrona Bold" pitchFamily="34" charset="-120"/>
              </a:rPr>
              <a:t>1</a:t>
            </a:r>
            <a:endParaRPr lang="en-US" sz="2850" dirty="0"/>
          </a:p>
        </p:txBody>
      </p:sp>
      <p:sp>
        <p:nvSpPr>
          <p:cNvPr id="7" name="Text 5"/>
          <p:cNvSpPr/>
          <p:nvPr/>
        </p:nvSpPr>
        <p:spPr>
          <a:xfrm>
            <a:off x="2491621" y="2065496"/>
            <a:ext cx="3022759" cy="377785"/>
          </a:xfrm>
          <a:prstGeom prst="rect">
            <a:avLst/>
          </a:prstGeom>
          <a:noFill/>
          <a:ln/>
        </p:spPr>
        <p:txBody>
          <a:bodyPr wrap="none" lIns="0" tIns="0" rIns="0" bIns="0" rtlCol="0" anchor="t"/>
          <a:lstStyle/>
          <a:p>
            <a:pPr algn="ctr" indent="0" marL="0">
              <a:lnSpc>
                <a:spcPts val="2950"/>
              </a:lnSpc>
              <a:buNone/>
            </a:pPr>
            <a:r>
              <a:rPr lang="en-US" sz="2350" b="1" spc="-48" kern="0" dirty="0">
                <a:solidFill>
                  <a:srgbClr val="E0D6DE"/>
                </a:solidFill>
                <a:latin typeface="Petrona Bold" pitchFamily="34" charset="0"/>
                <a:ea typeface="Petrona Bold" pitchFamily="34" charset="-122"/>
                <a:cs typeface="Petrona Bold" pitchFamily="34" charset="-120"/>
              </a:rPr>
              <a:t>Logging Frameworks</a:t>
            </a:r>
            <a:endParaRPr lang="en-US" sz="2350" dirty="0"/>
          </a:p>
        </p:txBody>
      </p:sp>
      <p:sp>
        <p:nvSpPr>
          <p:cNvPr id="8" name="Text 6"/>
          <p:cNvSpPr/>
          <p:nvPr/>
        </p:nvSpPr>
        <p:spPr>
          <a:xfrm>
            <a:off x="1036320" y="2581394"/>
            <a:ext cx="5933480" cy="1105138"/>
          </a:xfrm>
          <a:prstGeom prst="rect">
            <a:avLst/>
          </a:prstGeom>
          <a:noFill/>
          <a:ln/>
        </p:spPr>
        <p:txBody>
          <a:bodyPr wrap="square" lIns="0" tIns="0" rIns="0" bIns="0" rtlCol="0" anchor="t"/>
          <a:lstStyle/>
          <a:p>
            <a:pPr algn="ctr" indent="0" marL="0">
              <a:lnSpc>
                <a:spcPts val="2900"/>
              </a:lnSpc>
              <a:buNone/>
            </a:pPr>
            <a:r>
              <a:rPr lang="en-US" sz="1800" spc="-36" kern="0" dirty="0">
                <a:solidFill>
                  <a:srgbClr val="E0D6DE"/>
                </a:solidFill>
                <a:latin typeface="Inter" pitchFamily="34" charset="0"/>
                <a:ea typeface="Inter" pitchFamily="34" charset="-122"/>
                <a:cs typeface="Inter" pitchFamily="34" charset="-120"/>
              </a:rPr>
              <a:t>Utilizing logging frameworks like TinyLog and Cucumber-JVM to capture and analyze application logs for debugging and troubleshooting.</a:t>
            </a:r>
            <a:endParaRPr lang="en-US" sz="1800" dirty="0"/>
          </a:p>
        </p:txBody>
      </p:sp>
      <p:sp>
        <p:nvSpPr>
          <p:cNvPr id="9" name="Shape 7"/>
          <p:cNvSpPr/>
          <p:nvPr/>
        </p:nvSpPr>
        <p:spPr>
          <a:xfrm>
            <a:off x="7299841" y="4722852"/>
            <a:ext cx="30480" cy="806053"/>
          </a:xfrm>
          <a:prstGeom prst="roundRect">
            <a:avLst>
              <a:gd name="adj" fmla="val 317349"/>
            </a:avLst>
          </a:prstGeom>
          <a:solidFill>
            <a:srgbClr val="48367C"/>
          </a:solidFill>
          <a:ln/>
        </p:spPr>
      </p:sp>
      <p:sp>
        <p:nvSpPr>
          <p:cNvPr id="10" name="Shape 8"/>
          <p:cNvSpPr/>
          <p:nvPr/>
        </p:nvSpPr>
        <p:spPr>
          <a:xfrm>
            <a:off x="7056001" y="4463772"/>
            <a:ext cx="518160" cy="518160"/>
          </a:xfrm>
          <a:prstGeom prst="roundRect">
            <a:avLst>
              <a:gd name="adj" fmla="val 18668"/>
            </a:avLst>
          </a:prstGeom>
          <a:solidFill>
            <a:srgbClr val="2F1D63"/>
          </a:solidFill>
          <a:ln w="7620">
            <a:solidFill>
              <a:srgbClr val="48367C"/>
            </a:solidFill>
            <a:prstDash val="solid"/>
          </a:ln>
        </p:spPr>
      </p:sp>
      <p:sp>
        <p:nvSpPr>
          <p:cNvPr id="11" name="Text 9"/>
          <p:cNvSpPr/>
          <p:nvPr/>
        </p:nvSpPr>
        <p:spPr>
          <a:xfrm>
            <a:off x="7215783" y="4541401"/>
            <a:ext cx="198477" cy="362783"/>
          </a:xfrm>
          <a:prstGeom prst="rect">
            <a:avLst/>
          </a:prstGeom>
          <a:noFill/>
          <a:ln/>
        </p:spPr>
        <p:txBody>
          <a:bodyPr wrap="none" lIns="0" tIns="0" rIns="0" bIns="0" rtlCol="0" anchor="t"/>
          <a:lstStyle/>
          <a:p>
            <a:pPr algn="ctr" indent="0" marL="0">
              <a:lnSpc>
                <a:spcPts val="2850"/>
              </a:lnSpc>
              <a:buNone/>
            </a:pPr>
            <a:r>
              <a:rPr lang="en-US" sz="2850" b="1" spc="-57" kern="0" dirty="0">
                <a:solidFill>
                  <a:srgbClr val="E0D6DE"/>
                </a:solidFill>
                <a:latin typeface="Petrona Bold" pitchFamily="34" charset="0"/>
                <a:ea typeface="Petrona Bold" pitchFamily="34" charset="-122"/>
                <a:cs typeface="Petrona Bold" pitchFamily="34" charset="-120"/>
              </a:rPr>
              <a:t>2</a:t>
            </a:r>
            <a:endParaRPr lang="en-US" sz="2850" dirty="0"/>
          </a:p>
        </p:txBody>
      </p:sp>
      <p:sp>
        <p:nvSpPr>
          <p:cNvPr id="12" name="Text 10"/>
          <p:cNvSpPr/>
          <p:nvPr/>
        </p:nvSpPr>
        <p:spPr>
          <a:xfrm>
            <a:off x="5803702" y="5759172"/>
            <a:ext cx="3022759" cy="377785"/>
          </a:xfrm>
          <a:prstGeom prst="rect">
            <a:avLst/>
          </a:prstGeom>
          <a:noFill/>
          <a:ln/>
        </p:spPr>
        <p:txBody>
          <a:bodyPr wrap="none" lIns="0" tIns="0" rIns="0" bIns="0" rtlCol="0" anchor="t"/>
          <a:lstStyle/>
          <a:p>
            <a:pPr algn="ctr" indent="0" marL="0">
              <a:lnSpc>
                <a:spcPts val="2950"/>
              </a:lnSpc>
              <a:buNone/>
            </a:pPr>
            <a:r>
              <a:rPr lang="en-US" sz="2350" b="1" spc="-48" kern="0" dirty="0">
                <a:solidFill>
                  <a:srgbClr val="E0D6DE"/>
                </a:solidFill>
                <a:latin typeface="Petrona Bold" pitchFamily="34" charset="0"/>
                <a:ea typeface="Petrona Bold" pitchFamily="34" charset="-122"/>
                <a:cs typeface="Petrona Bold" pitchFamily="34" charset="-120"/>
              </a:rPr>
              <a:t>JDBC Template</a:t>
            </a:r>
            <a:endParaRPr lang="en-US" sz="2350" dirty="0"/>
          </a:p>
        </p:txBody>
      </p:sp>
      <p:sp>
        <p:nvSpPr>
          <p:cNvPr id="13" name="Text 11"/>
          <p:cNvSpPr/>
          <p:nvPr/>
        </p:nvSpPr>
        <p:spPr>
          <a:xfrm>
            <a:off x="4348401" y="6275070"/>
            <a:ext cx="5933480" cy="1105138"/>
          </a:xfrm>
          <a:prstGeom prst="rect">
            <a:avLst/>
          </a:prstGeom>
          <a:noFill/>
          <a:ln/>
        </p:spPr>
        <p:txBody>
          <a:bodyPr wrap="square" lIns="0" tIns="0" rIns="0" bIns="0" rtlCol="0" anchor="t"/>
          <a:lstStyle/>
          <a:p>
            <a:pPr algn="ctr" indent="0" marL="0">
              <a:lnSpc>
                <a:spcPts val="2900"/>
              </a:lnSpc>
              <a:buNone/>
            </a:pPr>
            <a:r>
              <a:rPr lang="en-US" sz="1800" spc="-36" kern="0" dirty="0">
                <a:solidFill>
                  <a:srgbClr val="E0D6DE"/>
                </a:solidFill>
                <a:latin typeface="Inter" pitchFamily="34" charset="0"/>
                <a:ea typeface="Inter" pitchFamily="34" charset="-122"/>
                <a:cs typeface="Inter" pitchFamily="34" charset="-120"/>
              </a:rPr>
              <a:t>Leveraging the JDBC Template, a powerful abstraction layer provided by the Spring framework, to simplify database interactions and improve code readability.</a:t>
            </a:r>
            <a:endParaRPr lang="en-US" sz="1800" dirty="0"/>
          </a:p>
        </p:txBody>
      </p:sp>
      <p:sp>
        <p:nvSpPr>
          <p:cNvPr id="14" name="Shape 12"/>
          <p:cNvSpPr/>
          <p:nvPr/>
        </p:nvSpPr>
        <p:spPr>
          <a:xfrm>
            <a:off x="10612041" y="3916799"/>
            <a:ext cx="30480" cy="806053"/>
          </a:xfrm>
          <a:prstGeom prst="roundRect">
            <a:avLst>
              <a:gd name="adj" fmla="val 317349"/>
            </a:avLst>
          </a:prstGeom>
          <a:solidFill>
            <a:srgbClr val="48367C"/>
          </a:solidFill>
          <a:ln/>
        </p:spPr>
      </p:sp>
      <p:sp>
        <p:nvSpPr>
          <p:cNvPr id="15" name="Shape 13"/>
          <p:cNvSpPr/>
          <p:nvPr/>
        </p:nvSpPr>
        <p:spPr>
          <a:xfrm>
            <a:off x="10368201" y="4463772"/>
            <a:ext cx="518160" cy="518160"/>
          </a:xfrm>
          <a:prstGeom prst="roundRect">
            <a:avLst>
              <a:gd name="adj" fmla="val 18668"/>
            </a:avLst>
          </a:prstGeom>
          <a:solidFill>
            <a:srgbClr val="2F1D63"/>
          </a:solidFill>
          <a:ln w="7620">
            <a:solidFill>
              <a:srgbClr val="48367C"/>
            </a:solidFill>
            <a:prstDash val="solid"/>
          </a:ln>
        </p:spPr>
      </p:sp>
      <p:sp>
        <p:nvSpPr>
          <p:cNvPr id="16" name="Text 14"/>
          <p:cNvSpPr/>
          <p:nvPr/>
        </p:nvSpPr>
        <p:spPr>
          <a:xfrm>
            <a:off x="10528221" y="4541401"/>
            <a:ext cx="198120" cy="362783"/>
          </a:xfrm>
          <a:prstGeom prst="rect">
            <a:avLst/>
          </a:prstGeom>
          <a:noFill/>
          <a:ln/>
        </p:spPr>
        <p:txBody>
          <a:bodyPr wrap="none" lIns="0" tIns="0" rIns="0" bIns="0" rtlCol="0" anchor="t"/>
          <a:lstStyle/>
          <a:p>
            <a:pPr algn="ctr" indent="0" marL="0">
              <a:lnSpc>
                <a:spcPts val="2850"/>
              </a:lnSpc>
              <a:buNone/>
            </a:pPr>
            <a:r>
              <a:rPr lang="en-US" sz="2850" b="1" spc="-57" kern="0" dirty="0">
                <a:solidFill>
                  <a:srgbClr val="E0D6DE"/>
                </a:solidFill>
                <a:latin typeface="Petrona Bold" pitchFamily="34" charset="0"/>
                <a:ea typeface="Petrona Bold" pitchFamily="34" charset="-122"/>
                <a:cs typeface="Petrona Bold" pitchFamily="34" charset="-120"/>
              </a:rPr>
              <a:t>3</a:t>
            </a:r>
            <a:endParaRPr lang="en-US" sz="2850" dirty="0"/>
          </a:p>
        </p:txBody>
      </p:sp>
      <p:sp>
        <p:nvSpPr>
          <p:cNvPr id="17" name="Text 15"/>
          <p:cNvSpPr/>
          <p:nvPr/>
        </p:nvSpPr>
        <p:spPr>
          <a:xfrm>
            <a:off x="9115901" y="2065496"/>
            <a:ext cx="3022759" cy="377785"/>
          </a:xfrm>
          <a:prstGeom prst="rect">
            <a:avLst/>
          </a:prstGeom>
          <a:noFill/>
          <a:ln/>
        </p:spPr>
        <p:txBody>
          <a:bodyPr wrap="none" lIns="0" tIns="0" rIns="0" bIns="0" rtlCol="0" anchor="t"/>
          <a:lstStyle/>
          <a:p>
            <a:pPr algn="ctr" indent="0" marL="0">
              <a:lnSpc>
                <a:spcPts val="2950"/>
              </a:lnSpc>
              <a:buNone/>
            </a:pPr>
            <a:r>
              <a:rPr lang="en-US" sz="2350" b="1" spc="-48" kern="0" dirty="0">
                <a:solidFill>
                  <a:srgbClr val="E0D6DE"/>
                </a:solidFill>
                <a:latin typeface="Petrona Bold" pitchFamily="34" charset="0"/>
                <a:ea typeface="Petrona Bold" pitchFamily="34" charset="-122"/>
                <a:cs typeface="Petrona Bold" pitchFamily="34" charset="-120"/>
              </a:rPr>
              <a:t>Testing Strategies</a:t>
            </a:r>
            <a:endParaRPr lang="en-US" sz="2350" dirty="0"/>
          </a:p>
        </p:txBody>
      </p:sp>
      <p:sp>
        <p:nvSpPr>
          <p:cNvPr id="18" name="Text 16"/>
          <p:cNvSpPr/>
          <p:nvPr/>
        </p:nvSpPr>
        <p:spPr>
          <a:xfrm>
            <a:off x="7660600" y="2581394"/>
            <a:ext cx="5933480" cy="1105138"/>
          </a:xfrm>
          <a:prstGeom prst="rect">
            <a:avLst/>
          </a:prstGeom>
          <a:noFill/>
          <a:ln/>
        </p:spPr>
        <p:txBody>
          <a:bodyPr wrap="square" lIns="0" tIns="0" rIns="0" bIns="0" rtlCol="0" anchor="t"/>
          <a:lstStyle/>
          <a:p>
            <a:pPr algn="ctr" indent="0" marL="0">
              <a:lnSpc>
                <a:spcPts val="2900"/>
              </a:lnSpc>
              <a:buNone/>
            </a:pPr>
            <a:r>
              <a:rPr lang="en-US" sz="1800" spc="-36" kern="0" dirty="0">
                <a:solidFill>
                  <a:srgbClr val="E0D6DE"/>
                </a:solidFill>
                <a:latin typeface="Inter" pitchFamily="34" charset="0"/>
                <a:ea typeface="Inter" pitchFamily="34" charset="-122"/>
                <a:cs typeface="Inter" pitchFamily="34" charset="-120"/>
              </a:rPr>
              <a:t>Developing a comprehensive testing strategy that includes unit, integration, and behavior-driven testing to ensure the reliability and stability of the application.</a:t>
            </a:r>
            <a:endParaRPr lang="en-US" sz="18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864037" y="1193840"/>
            <a:ext cx="6480810" cy="809982"/>
          </a:xfrm>
          <a:prstGeom prst="rect">
            <a:avLst/>
          </a:prstGeom>
          <a:noFill/>
          <a:ln/>
        </p:spPr>
        <p:txBody>
          <a:bodyPr wrap="none" lIns="0" tIns="0" rIns="0" bIns="0" rtlCol="0" anchor="t"/>
          <a:lstStyle/>
          <a:p>
            <a:pPr indent="0" marL="0">
              <a:lnSpc>
                <a:spcPts val="6350"/>
              </a:lnSpc>
              <a:buNone/>
            </a:pPr>
            <a:r>
              <a:rPr lang="en-US" sz="5100" b="1" spc="-102" kern="0" dirty="0">
                <a:solidFill>
                  <a:srgbClr val="FF8AAF"/>
                </a:solidFill>
                <a:latin typeface="Petrona Bold" pitchFamily="34" charset="0"/>
                <a:ea typeface="Petrona Bold" pitchFamily="34" charset="-122"/>
                <a:cs typeface="Petrona Bold" pitchFamily="34" charset="-120"/>
              </a:rPr>
              <a:t>Putting it All Together</a:t>
            </a:r>
            <a:endParaRPr lang="en-US" sz="5100" dirty="0"/>
          </a:p>
        </p:txBody>
      </p:sp>
      <p:pic>
        <p:nvPicPr>
          <p:cNvPr id="3" name="Image 0" descr="preencoded.png">    </p:cNvPr>
          <p:cNvPicPr>
            <a:picLocks noChangeAspect="1"/>
          </p:cNvPicPr>
          <p:nvPr/>
        </p:nvPicPr>
        <p:blipFill>
          <a:blip r:embed="rId1"/>
          <a:stretch>
            <a:fillRect/>
          </a:stretch>
        </p:blipFill>
        <p:spPr>
          <a:xfrm>
            <a:off x="864037" y="2497574"/>
            <a:ext cx="4300776" cy="987504"/>
          </a:xfrm>
          <a:prstGeom prst="rect">
            <a:avLst/>
          </a:prstGeom>
        </p:spPr>
      </p:pic>
      <p:sp>
        <p:nvSpPr>
          <p:cNvPr id="4" name="Text 1"/>
          <p:cNvSpPr/>
          <p:nvPr/>
        </p:nvSpPr>
        <p:spPr>
          <a:xfrm>
            <a:off x="1110853" y="3855363"/>
            <a:ext cx="3240405" cy="405051"/>
          </a:xfrm>
          <a:prstGeom prst="rect">
            <a:avLst/>
          </a:prstGeom>
          <a:noFill/>
          <a:ln/>
        </p:spPr>
        <p:txBody>
          <a:bodyPr wrap="none" lIns="0" tIns="0" rIns="0" bIns="0" rtlCol="0" anchor="t"/>
          <a:lstStyle/>
          <a:p>
            <a:pPr algn="l" indent="0" marL="0">
              <a:lnSpc>
                <a:spcPts val="3150"/>
              </a:lnSpc>
              <a:buNone/>
            </a:pPr>
            <a:r>
              <a:rPr lang="en-US" sz="2550" b="1" spc="-51" kern="0" dirty="0">
                <a:solidFill>
                  <a:srgbClr val="E0D6DE"/>
                </a:solidFill>
                <a:latin typeface="Petrona Bold" pitchFamily="34" charset="0"/>
                <a:ea typeface="Petrona Bold" pitchFamily="34" charset="-122"/>
                <a:cs typeface="Petrona Bold" pitchFamily="34" charset="-120"/>
              </a:rPr>
              <a:t>Java Fundamentals</a:t>
            </a:r>
            <a:endParaRPr lang="en-US" sz="2550" dirty="0"/>
          </a:p>
        </p:txBody>
      </p:sp>
      <p:sp>
        <p:nvSpPr>
          <p:cNvPr id="5" name="Text 2"/>
          <p:cNvSpPr/>
          <p:nvPr/>
        </p:nvSpPr>
        <p:spPr>
          <a:xfrm>
            <a:off x="1110853" y="4408527"/>
            <a:ext cx="3807143" cy="1580198"/>
          </a:xfrm>
          <a:prstGeom prst="rect">
            <a:avLst/>
          </a:prstGeom>
          <a:noFill/>
          <a:ln/>
        </p:spPr>
        <p:txBody>
          <a:bodyPr wrap="square" lIns="0" tIns="0" rIns="0" bIns="0" rtlCol="0" anchor="t"/>
          <a:lstStyle/>
          <a:p>
            <a:pPr algn="l" indent="0" marL="0">
              <a:lnSpc>
                <a:spcPts val="3100"/>
              </a:lnSpc>
              <a:buNone/>
            </a:pPr>
            <a:r>
              <a:rPr lang="en-US" sz="1900" spc="-39" kern="0" dirty="0">
                <a:solidFill>
                  <a:srgbClr val="E0D6DE"/>
                </a:solidFill>
                <a:latin typeface="Inter" pitchFamily="34" charset="0"/>
                <a:ea typeface="Inter" pitchFamily="34" charset="-122"/>
                <a:cs typeface="Inter" pitchFamily="34" charset="-120"/>
              </a:rPr>
              <a:t>Mastering the core concepts of Java, including data types, variables, conditionals, and memory management.</a:t>
            </a:r>
            <a:endParaRPr lang="en-US" sz="1900" dirty="0"/>
          </a:p>
        </p:txBody>
      </p:sp>
      <p:pic>
        <p:nvPicPr>
          <p:cNvPr id="6" name="Image 1" descr="preencoded.png">    </p:cNvPr>
          <p:cNvPicPr>
            <a:picLocks noChangeAspect="1"/>
          </p:cNvPicPr>
          <p:nvPr/>
        </p:nvPicPr>
        <p:blipFill>
          <a:blip r:embed="rId2"/>
          <a:stretch>
            <a:fillRect/>
          </a:stretch>
        </p:blipFill>
        <p:spPr>
          <a:xfrm>
            <a:off x="5164812" y="2497574"/>
            <a:ext cx="4300776" cy="987504"/>
          </a:xfrm>
          <a:prstGeom prst="rect">
            <a:avLst/>
          </a:prstGeom>
        </p:spPr>
      </p:pic>
      <p:sp>
        <p:nvSpPr>
          <p:cNvPr id="7" name="Text 3"/>
          <p:cNvSpPr/>
          <p:nvPr/>
        </p:nvSpPr>
        <p:spPr>
          <a:xfrm>
            <a:off x="5411629" y="3855363"/>
            <a:ext cx="3807143" cy="810101"/>
          </a:xfrm>
          <a:prstGeom prst="rect">
            <a:avLst/>
          </a:prstGeom>
          <a:noFill/>
          <a:ln/>
        </p:spPr>
        <p:txBody>
          <a:bodyPr wrap="square" lIns="0" tIns="0" rIns="0" bIns="0" rtlCol="0" anchor="t"/>
          <a:lstStyle/>
          <a:p>
            <a:pPr algn="l" indent="0" marL="0">
              <a:lnSpc>
                <a:spcPts val="3150"/>
              </a:lnSpc>
              <a:buNone/>
            </a:pPr>
            <a:r>
              <a:rPr lang="en-US" sz="2550" b="1" spc="-51" kern="0" dirty="0">
                <a:solidFill>
                  <a:srgbClr val="E0D6DE"/>
                </a:solidFill>
                <a:latin typeface="Petrona Bold" pitchFamily="34" charset="0"/>
                <a:ea typeface="Petrona Bold" pitchFamily="34" charset="-122"/>
                <a:cs typeface="Petrona Bold" pitchFamily="34" charset="-120"/>
              </a:rPr>
              <a:t>Build Tools and Frameworks</a:t>
            </a:r>
            <a:endParaRPr lang="en-US" sz="2550" dirty="0"/>
          </a:p>
        </p:txBody>
      </p:sp>
      <p:sp>
        <p:nvSpPr>
          <p:cNvPr id="8" name="Text 4"/>
          <p:cNvSpPr/>
          <p:nvPr/>
        </p:nvSpPr>
        <p:spPr>
          <a:xfrm>
            <a:off x="5411629" y="4813578"/>
            <a:ext cx="3807143" cy="1975247"/>
          </a:xfrm>
          <a:prstGeom prst="rect">
            <a:avLst/>
          </a:prstGeom>
          <a:noFill/>
          <a:ln/>
        </p:spPr>
        <p:txBody>
          <a:bodyPr wrap="square" lIns="0" tIns="0" rIns="0" bIns="0" rtlCol="0" anchor="t"/>
          <a:lstStyle/>
          <a:p>
            <a:pPr algn="l" indent="0" marL="0">
              <a:lnSpc>
                <a:spcPts val="3100"/>
              </a:lnSpc>
              <a:buNone/>
            </a:pPr>
            <a:r>
              <a:rPr lang="en-US" sz="1900" spc="-39" kern="0" dirty="0">
                <a:solidFill>
                  <a:srgbClr val="E0D6DE"/>
                </a:solidFill>
                <a:latin typeface="Inter" pitchFamily="34" charset="0"/>
                <a:ea typeface="Inter" pitchFamily="34" charset="-122"/>
                <a:cs typeface="Inter" pitchFamily="34" charset="-120"/>
              </a:rPr>
              <a:t>Leveraging build tools like Maven and Ant, as well as popular Java frameworks like Hibernate and Spring, to streamline development and deployment.</a:t>
            </a:r>
            <a:endParaRPr lang="en-US" sz="1900" dirty="0"/>
          </a:p>
        </p:txBody>
      </p:sp>
      <p:pic>
        <p:nvPicPr>
          <p:cNvPr id="9" name="Image 2" descr="preencoded.png">    </p:cNvPr>
          <p:cNvPicPr>
            <a:picLocks noChangeAspect="1"/>
          </p:cNvPicPr>
          <p:nvPr/>
        </p:nvPicPr>
        <p:blipFill>
          <a:blip r:embed="rId3"/>
          <a:stretch>
            <a:fillRect/>
          </a:stretch>
        </p:blipFill>
        <p:spPr>
          <a:xfrm>
            <a:off x="9465588" y="2497574"/>
            <a:ext cx="4300776" cy="987504"/>
          </a:xfrm>
          <a:prstGeom prst="rect">
            <a:avLst/>
          </a:prstGeom>
        </p:spPr>
      </p:pic>
      <p:sp>
        <p:nvSpPr>
          <p:cNvPr id="10" name="Text 5"/>
          <p:cNvSpPr/>
          <p:nvPr/>
        </p:nvSpPr>
        <p:spPr>
          <a:xfrm>
            <a:off x="9712404" y="3855363"/>
            <a:ext cx="3357682" cy="405051"/>
          </a:xfrm>
          <a:prstGeom prst="rect">
            <a:avLst/>
          </a:prstGeom>
          <a:noFill/>
          <a:ln/>
        </p:spPr>
        <p:txBody>
          <a:bodyPr wrap="none" lIns="0" tIns="0" rIns="0" bIns="0" rtlCol="0" anchor="t"/>
          <a:lstStyle/>
          <a:p>
            <a:pPr algn="l" indent="0" marL="0">
              <a:lnSpc>
                <a:spcPts val="3150"/>
              </a:lnSpc>
              <a:buNone/>
            </a:pPr>
            <a:r>
              <a:rPr lang="en-US" sz="2550" b="1" spc="-51" kern="0" dirty="0">
                <a:solidFill>
                  <a:srgbClr val="E0D6DE"/>
                </a:solidFill>
                <a:latin typeface="Petrona Bold" pitchFamily="34" charset="0"/>
                <a:ea typeface="Petrona Bold" pitchFamily="34" charset="-122"/>
                <a:cs typeface="Petrona Bold" pitchFamily="34" charset="-120"/>
              </a:rPr>
              <a:t>Testing and Monitoring</a:t>
            </a:r>
            <a:endParaRPr lang="en-US" sz="2550" dirty="0"/>
          </a:p>
        </p:txBody>
      </p:sp>
      <p:sp>
        <p:nvSpPr>
          <p:cNvPr id="11" name="Text 6"/>
          <p:cNvSpPr/>
          <p:nvPr/>
        </p:nvSpPr>
        <p:spPr>
          <a:xfrm>
            <a:off x="9712404" y="4408527"/>
            <a:ext cx="3807143" cy="1975247"/>
          </a:xfrm>
          <a:prstGeom prst="rect">
            <a:avLst/>
          </a:prstGeom>
          <a:noFill/>
          <a:ln/>
        </p:spPr>
        <p:txBody>
          <a:bodyPr wrap="square" lIns="0" tIns="0" rIns="0" bIns="0" rtlCol="0" anchor="t"/>
          <a:lstStyle/>
          <a:p>
            <a:pPr algn="l" indent="0" marL="0">
              <a:lnSpc>
                <a:spcPts val="3100"/>
              </a:lnSpc>
              <a:buNone/>
            </a:pPr>
            <a:r>
              <a:rPr lang="en-US" sz="1900" spc="-39" kern="0" dirty="0">
                <a:solidFill>
                  <a:srgbClr val="E0D6DE"/>
                </a:solidFill>
                <a:latin typeface="Inter" pitchFamily="34" charset="0"/>
                <a:ea typeface="Inter" pitchFamily="34" charset="-122"/>
                <a:cs typeface="Inter" pitchFamily="34" charset="-120"/>
              </a:rPr>
              <a:t>Implementing a robust testing strategy and utilizing logging frameworks to ensure the reliability and stability of the application.</a:t>
            </a:r>
            <a:endParaRPr lang="en-US" sz="19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2024-10-10T17:30:16Z</dcterms:created>
  <dcterms:modified xsi:type="dcterms:W3CDTF">2024-10-10T17:30:16Z</dcterms:modified>
</cp:coreProperties>
</file>